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1" r:id="rId2"/>
    <p:sldId id="279" r:id="rId3"/>
    <p:sldId id="274" r:id="rId4"/>
    <p:sldId id="273" r:id="rId5"/>
    <p:sldId id="270" r:id="rId6"/>
    <p:sldId id="283" r:id="rId7"/>
    <p:sldId id="278" r:id="rId8"/>
    <p:sldId id="269" r:id="rId9"/>
    <p:sldId id="268" r:id="rId10"/>
    <p:sldId id="280" r:id="rId11"/>
    <p:sldId id="266" r:id="rId12"/>
    <p:sldId id="27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22" autoAdjust="0"/>
  </p:normalViewPr>
  <p:slideViewPr>
    <p:cSldViewPr snapToGrid="0">
      <p:cViewPr varScale="1">
        <p:scale>
          <a:sx n="68" d="100"/>
          <a:sy n="68" d="100"/>
        </p:scale>
        <p:origin x="912"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2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657773-B4D6-454F-B69E-06F810124029}" type="datetimeFigureOut">
              <a:rPr lang="en-GB" smtClean="0"/>
              <a:t>23/05/2019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E9817-1B14-41BF-B62A-48B6FEF2D745}" type="slidenum">
              <a:rPr lang="en-GB" smtClean="0"/>
              <a:t>‹#›</a:t>
            </a:fld>
            <a:endParaRPr lang="en-GB"/>
          </a:p>
        </p:txBody>
      </p:sp>
    </p:spTree>
    <p:extLst>
      <p:ext uri="{BB962C8B-B14F-4D97-AF65-F5344CB8AC3E}">
        <p14:creationId xmlns:p14="http://schemas.microsoft.com/office/powerpoint/2010/main" val="3340314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\\DELLIE\New folder\Church stuff (master)\ESBC\Projectors\</a:t>
            </a:r>
            <a:r>
              <a:rPr lang="en-GB" sz="1200" b="0" i="0" u="none" strike="noStrike" kern="1200" baseline="0" dirty="0" err="1" smtClean="0">
                <a:solidFill>
                  <a:schemeClr val="tx1"/>
                </a:solidFill>
                <a:latin typeface="+mn-lt"/>
                <a:ea typeface="+mn-ea"/>
                <a:cs typeface="+mn-cs"/>
              </a:rPr>
              <a:t>BenQ</a:t>
            </a:r>
            <a:r>
              <a:rPr lang="en-GB" sz="1200" b="0" i="0" u="none" strike="noStrike" kern="1200" baseline="0" dirty="0" smtClean="0">
                <a:solidFill>
                  <a:schemeClr val="tx1"/>
                </a:solidFill>
                <a:latin typeface="+mn-lt"/>
                <a:ea typeface="+mn-ea"/>
                <a:cs typeface="+mn-cs"/>
              </a:rPr>
              <a:t>\</a:t>
            </a:r>
            <a:r>
              <a:rPr lang="en-GB" sz="1200" b="0" i="0" u="none" strike="noStrike" kern="1200" baseline="0" dirty="0" err="1" smtClean="0">
                <a:solidFill>
                  <a:schemeClr val="tx1"/>
                </a:solidFill>
                <a:latin typeface="+mn-lt"/>
                <a:ea typeface="+mn-ea"/>
                <a:cs typeface="+mn-cs"/>
              </a:rPr>
              <a:t>Benq</a:t>
            </a:r>
            <a:r>
              <a:rPr lang="en-GB" sz="1200" b="0" i="0" u="none" strike="noStrike" kern="1200" baseline="0" dirty="0" smtClean="0">
                <a:solidFill>
                  <a:schemeClr val="tx1"/>
                </a:solidFill>
                <a:latin typeface="+mn-lt"/>
                <a:ea typeface="+mn-ea"/>
                <a:cs typeface="+mn-cs"/>
              </a:rPr>
              <a:t> MX662 </a:t>
            </a:r>
            <a:r>
              <a:rPr lang="en-GB" sz="1200" b="0" i="0" u="none" strike="noStrike" kern="1200" baseline="0" dirty="0" err="1" smtClean="0">
                <a:solidFill>
                  <a:schemeClr val="tx1"/>
                </a:solidFill>
                <a:latin typeface="+mn-lt"/>
                <a:ea typeface="+mn-ea"/>
                <a:cs typeface="+mn-cs"/>
              </a:rPr>
              <a:t>Benq</a:t>
            </a:r>
            <a:r>
              <a:rPr lang="en-GB" sz="1200" b="0" i="0" u="none" strike="noStrike" kern="1200" baseline="0" dirty="0" smtClean="0">
                <a:solidFill>
                  <a:schemeClr val="tx1"/>
                </a:solidFill>
                <a:latin typeface="+mn-lt"/>
                <a:ea typeface="+mn-ea"/>
                <a:cs typeface="+mn-cs"/>
              </a:rPr>
              <a:t> MX662 (FCBC latest) 3500 lumens</a:t>
            </a:r>
          </a:p>
          <a:p>
            <a:r>
              <a:rPr lang="en-GB" sz="1200" b="0" i="0" u="none" strike="noStrike" kern="1200" baseline="0" dirty="0" smtClean="0">
                <a:solidFill>
                  <a:schemeClr val="tx1"/>
                </a:solidFill>
                <a:latin typeface="+mn-lt"/>
                <a:ea typeface="+mn-ea"/>
                <a:cs typeface="+mn-cs"/>
              </a:rPr>
              <a:t>Native XGA Resolution (1024x768)</a:t>
            </a:r>
          </a:p>
          <a:p>
            <a:r>
              <a:rPr lang="en-GB" sz="1200" b="0" i="0" u="none" strike="noStrike" kern="1200" baseline="0" dirty="0" smtClean="0">
                <a:solidFill>
                  <a:schemeClr val="tx1"/>
                </a:solidFill>
                <a:latin typeface="+mn-lt"/>
                <a:ea typeface="+mn-ea"/>
                <a:cs typeface="+mn-cs"/>
              </a:rPr>
              <a:t>Native 4:3 (5 aspect ratio selectable)</a:t>
            </a:r>
            <a:endParaRPr lang="en-GB" dirty="0"/>
          </a:p>
        </p:txBody>
      </p:sp>
      <p:sp>
        <p:nvSpPr>
          <p:cNvPr id="4" name="Slide Number Placeholder 3"/>
          <p:cNvSpPr>
            <a:spLocks noGrp="1"/>
          </p:cNvSpPr>
          <p:nvPr>
            <p:ph type="sldNum" sz="quarter" idx="10"/>
          </p:nvPr>
        </p:nvSpPr>
        <p:spPr/>
        <p:txBody>
          <a:bodyPr/>
          <a:lstStyle/>
          <a:p>
            <a:fld id="{D90E9817-1B14-41BF-B62A-48B6FEF2D745}" type="slidenum">
              <a:rPr lang="en-GB" smtClean="0"/>
              <a:t>1</a:t>
            </a:fld>
            <a:endParaRPr lang="en-GB"/>
          </a:p>
        </p:txBody>
      </p:sp>
    </p:spTree>
    <p:extLst>
      <p:ext uri="{BB962C8B-B14F-4D97-AF65-F5344CB8AC3E}">
        <p14:creationId xmlns:p14="http://schemas.microsoft.com/office/powerpoint/2010/main" val="4012106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10</a:t>
            </a:fld>
            <a:endParaRPr lang="en-GB"/>
          </a:p>
        </p:txBody>
      </p:sp>
    </p:spTree>
    <p:extLst>
      <p:ext uri="{BB962C8B-B14F-4D97-AF65-F5344CB8AC3E}">
        <p14:creationId xmlns:p14="http://schemas.microsoft.com/office/powerpoint/2010/main" val="1901371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0E9817-1B14-41BF-B62A-48B6FEF2D745}" type="slidenum">
              <a:rPr lang="en-GB" smtClean="0"/>
              <a:t>11</a:t>
            </a:fld>
            <a:endParaRPr lang="en-GB"/>
          </a:p>
        </p:txBody>
      </p:sp>
    </p:spTree>
    <p:extLst>
      <p:ext uri="{BB962C8B-B14F-4D97-AF65-F5344CB8AC3E}">
        <p14:creationId xmlns:p14="http://schemas.microsoft.com/office/powerpoint/2010/main" val="3557746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12</a:t>
            </a:fld>
            <a:endParaRPr lang="en-GB"/>
          </a:p>
        </p:txBody>
      </p:sp>
    </p:spTree>
    <p:extLst>
      <p:ext uri="{BB962C8B-B14F-4D97-AF65-F5344CB8AC3E}">
        <p14:creationId xmlns:p14="http://schemas.microsoft.com/office/powerpoint/2010/main" val="946119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2</a:t>
            </a:fld>
            <a:endParaRPr lang="en-GB"/>
          </a:p>
        </p:txBody>
      </p:sp>
    </p:spTree>
    <p:extLst>
      <p:ext uri="{BB962C8B-B14F-4D97-AF65-F5344CB8AC3E}">
        <p14:creationId xmlns:p14="http://schemas.microsoft.com/office/powerpoint/2010/main" val="1441641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3</a:t>
            </a:fld>
            <a:endParaRPr lang="en-GB"/>
          </a:p>
        </p:txBody>
      </p:sp>
    </p:spTree>
    <p:extLst>
      <p:ext uri="{BB962C8B-B14F-4D97-AF65-F5344CB8AC3E}">
        <p14:creationId xmlns:p14="http://schemas.microsoft.com/office/powerpoint/2010/main" val="116856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4</a:t>
            </a:fld>
            <a:endParaRPr lang="en-GB"/>
          </a:p>
        </p:txBody>
      </p:sp>
    </p:spTree>
    <p:extLst>
      <p:ext uri="{BB962C8B-B14F-4D97-AF65-F5344CB8AC3E}">
        <p14:creationId xmlns:p14="http://schemas.microsoft.com/office/powerpoint/2010/main" val="545958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90E9817-1B14-41BF-B62A-48B6FEF2D745}" type="slidenum">
              <a:rPr lang="en-GB" smtClean="0"/>
              <a:t>5</a:t>
            </a:fld>
            <a:endParaRPr lang="en-GB"/>
          </a:p>
        </p:txBody>
      </p:sp>
    </p:spTree>
    <p:extLst>
      <p:ext uri="{BB962C8B-B14F-4D97-AF65-F5344CB8AC3E}">
        <p14:creationId xmlns:p14="http://schemas.microsoft.com/office/powerpoint/2010/main" val="2658594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6</a:t>
            </a:fld>
            <a:endParaRPr lang="en-GB"/>
          </a:p>
        </p:txBody>
      </p:sp>
    </p:spTree>
    <p:extLst>
      <p:ext uri="{BB962C8B-B14F-4D97-AF65-F5344CB8AC3E}">
        <p14:creationId xmlns:p14="http://schemas.microsoft.com/office/powerpoint/2010/main" val="2366942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7</a:t>
            </a:fld>
            <a:endParaRPr lang="en-GB"/>
          </a:p>
        </p:txBody>
      </p:sp>
    </p:spTree>
    <p:extLst>
      <p:ext uri="{BB962C8B-B14F-4D97-AF65-F5344CB8AC3E}">
        <p14:creationId xmlns:p14="http://schemas.microsoft.com/office/powerpoint/2010/main" val="8139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8</a:t>
            </a:fld>
            <a:endParaRPr lang="en-GB"/>
          </a:p>
        </p:txBody>
      </p:sp>
    </p:spTree>
    <p:extLst>
      <p:ext uri="{BB962C8B-B14F-4D97-AF65-F5344CB8AC3E}">
        <p14:creationId xmlns:p14="http://schemas.microsoft.com/office/powerpoint/2010/main" val="901242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90E9817-1B14-41BF-B62A-48B6FEF2D745}" type="slidenum">
              <a:rPr lang="en-GB" smtClean="0"/>
              <a:t>9</a:t>
            </a:fld>
            <a:endParaRPr lang="en-GB"/>
          </a:p>
        </p:txBody>
      </p:sp>
    </p:spTree>
    <p:extLst>
      <p:ext uri="{BB962C8B-B14F-4D97-AF65-F5344CB8AC3E}">
        <p14:creationId xmlns:p14="http://schemas.microsoft.com/office/powerpoint/2010/main" val="355774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0C76294-B4E5-4225-9D45-156AEFB8AC8E}"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3734710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0C76294-B4E5-4225-9D45-156AEFB8AC8E}"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403410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0C76294-B4E5-4225-9D45-156AEFB8AC8E}"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2165592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6553200" y="6356350"/>
            <a:ext cx="2133600" cy="365125"/>
          </a:xfrm>
        </p:spPr>
        <p:txBody>
          <a:bodyPr/>
          <a:lstStyle>
            <a:lvl1pPr>
              <a:defRPr baseline="0">
                <a:solidFill>
                  <a:schemeClr val="tx1"/>
                </a:solidFill>
              </a:defRPr>
            </a:lvl1pPr>
          </a:lstStyle>
          <a:p>
            <a:fld id="{32E2E8BA-AC4E-4D11-AA6F-38B61AFAB1EC}" type="slidenum">
              <a:rPr lang="en-GB" smtClean="0"/>
              <a:pPr/>
              <a:t>‹#›</a:t>
            </a:fld>
            <a:endParaRPr lang="en-GB" dirty="0"/>
          </a:p>
        </p:txBody>
      </p:sp>
    </p:spTree>
    <p:extLst>
      <p:ext uri="{BB962C8B-B14F-4D97-AF65-F5344CB8AC3E}">
        <p14:creationId xmlns:p14="http://schemas.microsoft.com/office/powerpoint/2010/main" val="244240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C76294-B4E5-4225-9D45-156AEFB8AC8E}" type="datetimeFigureOut">
              <a:rPr lang="en-GB" smtClean="0"/>
              <a:t>23/05/2019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2786003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0C76294-B4E5-4225-9D45-156AEFB8AC8E}"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3737426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0C76294-B4E5-4225-9D45-156AEFB8AC8E}" type="datetimeFigureOut">
              <a:rPr lang="en-GB" smtClean="0"/>
              <a:t>23/05/2019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3077904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0C76294-B4E5-4225-9D45-156AEFB8AC8E}" type="datetimeFigureOut">
              <a:rPr lang="en-GB" smtClean="0"/>
              <a:t>23/05/2019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347754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C76294-B4E5-4225-9D45-156AEFB8AC8E}" type="datetimeFigureOut">
              <a:rPr lang="en-GB" smtClean="0"/>
              <a:t>23/05/2019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3176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76294-B4E5-4225-9D45-156AEFB8AC8E}"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1147256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76294-B4E5-4225-9D45-156AEFB8AC8E}" type="datetimeFigureOut">
              <a:rPr lang="en-GB" smtClean="0"/>
              <a:t>23/05/2019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E2E8BA-AC4E-4D11-AA6F-38B61AFAB1EC}" type="slidenum">
              <a:rPr lang="en-GB" smtClean="0"/>
              <a:t>‹#›</a:t>
            </a:fld>
            <a:endParaRPr lang="en-GB"/>
          </a:p>
        </p:txBody>
      </p:sp>
    </p:spTree>
    <p:extLst>
      <p:ext uri="{BB962C8B-B14F-4D97-AF65-F5344CB8AC3E}">
        <p14:creationId xmlns:p14="http://schemas.microsoft.com/office/powerpoint/2010/main" val="152996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C76294-B4E5-4225-9D45-156AEFB8AC8E}" type="datetimeFigureOut">
              <a:rPr lang="en-GB" smtClean="0"/>
              <a:t>23/05/2019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2E8BA-AC4E-4D11-AA6F-38B61AFAB1EC}" type="slidenum">
              <a:rPr lang="en-GB" smtClean="0"/>
              <a:t>‹#›</a:t>
            </a:fld>
            <a:endParaRPr lang="en-GB"/>
          </a:p>
        </p:txBody>
      </p:sp>
    </p:spTree>
    <p:extLst>
      <p:ext uri="{BB962C8B-B14F-4D97-AF65-F5344CB8AC3E}">
        <p14:creationId xmlns:p14="http://schemas.microsoft.com/office/powerpoint/2010/main" val="197447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www.para-gospel.com/ful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SIW6HVl4qSE"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35064" y="250771"/>
            <a:ext cx="3744416" cy="584775"/>
          </a:xfrm>
          <a:prstGeom prst="rect">
            <a:avLst/>
          </a:prstGeom>
          <a:noFill/>
        </p:spPr>
        <p:txBody>
          <a:bodyPr wrap="square" rtlCol="0">
            <a:spAutoFit/>
          </a:bodyPr>
          <a:lstStyle/>
          <a:p>
            <a:pPr algn="ctr"/>
            <a:r>
              <a:rPr lang="en-GB" sz="3200" b="1" dirty="0" smtClean="0">
                <a:solidFill>
                  <a:srgbClr val="0070C0"/>
                </a:solidFill>
                <a:latin typeface="Segoe UI Black" panose="020B0A02040204020203" pitchFamily="34" charset="0"/>
                <a:ea typeface="Segoe UI Black" panose="020B0A02040204020203" pitchFamily="34" charset="0"/>
              </a:rPr>
              <a:t>Boat Potatoes</a:t>
            </a:r>
            <a:endParaRPr lang="en-GB" sz="3200" b="1" dirty="0">
              <a:latin typeface="Segoe UI Black" panose="020B0A02040204020203" pitchFamily="34" charset="0"/>
              <a:ea typeface="Segoe UI Black" panose="020B0A02040204020203" pitchFamily="34" charset="0"/>
            </a:endParaRPr>
          </a:p>
        </p:txBody>
      </p:sp>
      <p:sp>
        <p:nvSpPr>
          <p:cNvPr id="13" name="TextBox 12"/>
          <p:cNvSpPr txBox="1"/>
          <p:nvPr/>
        </p:nvSpPr>
        <p:spPr>
          <a:xfrm>
            <a:off x="2735064" y="1470041"/>
            <a:ext cx="3651470" cy="523220"/>
          </a:xfrm>
          <a:prstGeom prst="rect">
            <a:avLst/>
          </a:prstGeom>
          <a:noFill/>
        </p:spPr>
        <p:txBody>
          <a:bodyPr wrap="square" rtlCol="0">
            <a:spAutoFit/>
          </a:bodyPr>
          <a:lstStyle/>
          <a:p>
            <a:pPr algn="ctr">
              <a:spcAft>
                <a:spcPts val="1200"/>
              </a:spcAft>
            </a:pPr>
            <a:r>
              <a:rPr lang="en-GB" sz="2800" b="1" dirty="0"/>
              <a:t>Matthew 14:28-33 </a:t>
            </a:r>
            <a:endParaRPr lang="en-GB" sz="2400" b="1" dirty="0"/>
          </a:p>
        </p:txBody>
      </p:sp>
    </p:spTree>
    <p:extLst>
      <p:ext uri="{BB962C8B-B14F-4D97-AF65-F5344CB8AC3E}">
        <p14:creationId xmlns:p14="http://schemas.microsoft.com/office/powerpoint/2010/main" val="27794976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3314700"/>
            <a:ext cx="8267700" cy="3048000"/>
          </a:xfrm>
        </p:spPr>
        <p:txBody>
          <a:bodyPr>
            <a:normAutofit/>
          </a:bodyPr>
          <a:lstStyle/>
          <a:p>
            <a:pPr algn="ctr"/>
            <a:r>
              <a:rPr lang="en-GB" dirty="0" smtClean="0"/>
              <a:t>What </a:t>
            </a:r>
            <a:r>
              <a:rPr lang="en-GB" dirty="0"/>
              <a:t>is the greatest gift God has given to you—what’s in your boat? </a:t>
            </a:r>
            <a:r>
              <a:rPr lang="en-GB" dirty="0" smtClean="0"/>
              <a:t>Are you a potato?</a:t>
            </a:r>
            <a:br>
              <a:rPr lang="en-GB" dirty="0" smtClean="0"/>
            </a:br>
            <a:r>
              <a:rPr lang="en-GB" dirty="0"/>
              <a:t/>
            </a:r>
            <a:br>
              <a:rPr lang="en-GB" dirty="0"/>
            </a:br>
            <a:r>
              <a:rPr lang="en-GB" dirty="0" smtClean="0"/>
              <a:t>Have you buried your treasure (e.g. because of comparison</a:t>
            </a:r>
            <a:r>
              <a:rPr lang="en-GB" dirty="0"/>
              <a:t>, fear and </a:t>
            </a:r>
            <a:r>
              <a:rPr lang="en-GB" dirty="0" smtClean="0"/>
              <a:t>sloth)? </a:t>
            </a:r>
            <a:br>
              <a:rPr lang="en-GB" dirty="0" smtClean="0"/>
            </a:br>
            <a:r>
              <a:rPr lang="en-GB" dirty="0"/>
              <a:t/>
            </a:r>
            <a:br>
              <a:rPr lang="en-GB" dirty="0"/>
            </a:br>
            <a:r>
              <a:rPr lang="en-GB" dirty="0" smtClean="0"/>
              <a:t>What </a:t>
            </a:r>
            <a:r>
              <a:rPr lang="en-GB" dirty="0"/>
              <a:t>might tempt you to stay in the boat? </a:t>
            </a:r>
            <a:r>
              <a:rPr lang="en-GB" dirty="0" smtClean="0"/>
              <a:t/>
            </a:r>
            <a:br>
              <a:rPr lang="en-GB" dirty="0" smtClean="0"/>
            </a:br>
            <a:r>
              <a:rPr lang="en-GB" dirty="0" smtClean="0"/>
              <a:t/>
            </a:r>
            <a:br>
              <a:rPr lang="en-GB" dirty="0" smtClean="0"/>
            </a:br>
            <a:r>
              <a:rPr lang="en-GB" dirty="0" smtClean="0"/>
              <a:t>Imagine </a:t>
            </a:r>
            <a:r>
              <a:rPr lang="en-GB" dirty="0"/>
              <a:t>you and God are reviewing your life together: how could you take steps to minimise the regret factor at the end of your life? </a:t>
            </a:r>
          </a:p>
        </p:txBody>
      </p:sp>
      <p:pic>
        <p:nvPicPr>
          <p:cNvPr id="5" name="Picture Placeholder 4"/>
          <p:cNvPicPr>
            <a:picLocks noGrp="1" noChangeAspect="1"/>
          </p:cNvPicPr>
          <p:nvPr>
            <p:ph type="pic" idx="1"/>
          </p:nvPr>
        </p:nvPicPr>
        <p:blipFill>
          <a:blip r:embed="rId3">
            <a:extLst>
              <a:ext uri="{28A0092B-C50C-407E-A947-70E740481C1C}">
                <a14:useLocalDpi xmlns:a14="http://schemas.microsoft.com/office/drawing/2010/main" val="0"/>
              </a:ext>
            </a:extLst>
          </a:blip>
          <a:srcRect t="21922" b="21922"/>
          <a:stretch>
            <a:fillRect/>
          </a:stretch>
        </p:blipFill>
        <p:spPr>
          <a:xfrm>
            <a:off x="2947988" y="549275"/>
            <a:ext cx="3224212" cy="2418159"/>
          </a:xfrm>
        </p:spPr>
      </p:pic>
    </p:spTree>
    <p:extLst>
      <p:ext uri="{BB962C8B-B14F-4D97-AF65-F5344CB8AC3E}">
        <p14:creationId xmlns:p14="http://schemas.microsoft.com/office/powerpoint/2010/main" val="12258988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66725" y="285750"/>
            <a:ext cx="8229600" cy="2800350"/>
          </a:xfrm>
        </p:spPr>
        <p:txBody>
          <a:bodyPr>
            <a:noAutofit/>
          </a:bodyPr>
          <a:lstStyle/>
          <a:p>
            <a:pPr lvl="0"/>
            <a:r>
              <a:rPr lang="en-GB" sz="2800" b="1" dirty="0"/>
              <a:t>American </a:t>
            </a:r>
            <a:r>
              <a:rPr lang="en-GB" sz="2800" b="1" dirty="0" smtClean="0"/>
              <a:t>Dream</a:t>
            </a:r>
            <a:br>
              <a:rPr lang="en-GB" sz="2800" b="1" dirty="0" smtClean="0"/>
            </a:br>
            <a:r>
              <a:rPr lang="en-GB" sz="2000" i="1" dirty="0"/>
              <a:t>“The American Dream is the belief that anyone, regardless of where they were born or what class they were born into, can attain their own version of success in a society where upward mobility is possible for everyone. The American Dream is achieved through sacrifice, risk-taking and hard work, not by chance.”</a:t>
            </a:r>
            <a:r>
              <a:rPr lang="en-GB" sz="2000" dirty="0"/>
              <a:t> </a:t>
            </a:r>
            <a:r>
              <a:rPr lang="en-GB" sz="2000" dirty="0" smtClean="0"/>
              <a:t/>
            </a:r>
            <a:br>
              <a:rPr lang="en-GB" sz="2000" dirty="0" smtClean="0"/>
            </a:br>
            <a:r>
              <a:rPr lang="en-GB" sz="2000" dirty="0"/>
              <a:t/>
            </a:r>
            <a:br>
              <a:rPr lang="en-GB" sz="2000" dirty="0"/>
            </a:br>
            <a:r>
              <a:rPr lang="en-GB" sz="2000" dirty="0" smtClean="0"/>
              <a:t>Apparently </a:t>
            </a:r>
            <a:r>
              <a:rPr lang="en-GB" sz="2000" dirty="0"/>
              <a:t>invented in 1931 by historian James </a:t>
            </a:r>
            <a:r>
              <a:rPr lang="en-GB" sz="2000" dirty="0" err="1"/>
              <a:t>Truslow</a:t>
            </a:r>
            <a:r>
              <a:rPr lang="en-GB" sz="2000" dirty="0"/>
              <a:t> </a:t>
            </a:r>
            <a:r>
              <a:rPr lang="en-GB" sz="2000" dirty="0" smtClean="0"/>
              <a:t>Adams</a:t>
            </a:r>
            <a:endParaRPr lang="en-GB" sz="2800" dirty="0"/>
          </a:p>
        </p:txBody>
      </p:sp>
      <p:sp>
        <p:nvSpPr>
          <p:cNvPr id="4" name="Rectangle 3"/>
          <p:cNvSpPr/>
          <p:nvPr/>
        </p:nvSpPr>
        <p:spPr>
          <a:xfrm>
            <a:off x="2286000" y="3308688"/>
            <a:ext cx="4572000" cy="2600712"/>
          </a:xfrm>
          <a:prstGeom prst="rect">
            <a:avLst/>
          </a:prstGeom>
        </p:spPr>
        <p:txBody>
          <a:bodyPr>
            <a:spAutoFit/>
          </a:bodyPr>
          <a:lstStyle/>
          <a:p>
            <a:pPr algn="ctr">
              <a:spcBef>
                <a:spcPts val="0"/>
              </a:spcBef>
            </a:pPr>
            <a:r>
              <a:rPr lang="en-GB" b="1" dirty="0"/>
              <a:t>How to Live the American Dream</a:t>
            </a:r>
          </a:p>
          <a:p>
            <a:pPr marL="285750" indent="-285750">
              <a:spcBef>
                <a:spcPts val="0"/>
              </a:spcBef>
              <a:buFont typeface="Arial" panose="020B0604020202020204" pitchFamily="34" charset="0"/>
              <a:buChar char="•"/>
            </a:pPr>
            <a:r>
              <a:rPr lang="en-GB" dirty="0" smtClean="0"/>
              <a:t>Work </a:t>
            </a:r>
            <a:r>
              <a:rPr lang="en-GB" dirty="0"/>
              <a:t>hard. </a:t>
            </a:r>
          </a:p>
          <a:p>
            <a:pPr marL="285750" indent="-285750">
              <a:spcBef>
                <a:spcPts val="0"/>
              </a:spcBef>
              <a:buFont typeface="Arial" panose="020B0604020202020204" pitchFamily="34" charset="0"/>
              <a:buChar char="•"/>
            </a:pPr>
            <a:r>
              <a:rPr lang="en-GB" dirty="0"/>
              <a:t>Work smart. ... </a:t>
            </a:r>
          </a:p>
          <a:p>
            <a:pPr marL="285750" indent="-285750">
              <a:spcBef>
                <a:spcPts val="0"/>
              </a:spcBef>
              <a:buFont typeface="Arial" panose="020B0604020202020204" pitchFamily="34" charset="0"/>
              <a:buChar char="•"/>
            </a:pPr>
            <a:r>
              <a:rPr lang="en-GB" dirty="0"/>
              <a:t>Get an education. ... </a:t>
            </a:r>
          </a:p>
          <a:p>
            <a:pPr marL="285750" indent="-285750">
              <a:spcBef>
                <a:spcPts val="0"/>
              </a:spcBef>
              <a:buFont typeface="Arial" panose="020B0604020202020204" pitchFamily="34" charset="0"/>
              <a:buChar char="•"/>
            </a:pPr>
            <a:r>
              <a:rPr lang="en-GB" dirty="0"/>
              <a:t>Be enterprising. ... </a:t>
            </a:r>
          </a:p>
          <a:p>
            <a:pPr marL="285750" indent="-285750">
              <a:spcBef>
                <a:spcPts val="0"/>
              </a:spcBef>
              <a:buFont typeface="Arial" panose="020B0604020202020204" pitchFamily="34" charset="0"/>
              <a:buChar char="•"/>
            </a:pPr>
            <a:r>
              <a:rPr lang="en-GB" dirty="0"/>
              <a:t>Be thrifty. ... </a:t>
            </a:r>
          </a:p>
          <a:p>
            <a:pPr marL="285750" indent="-285750">
              <a:spcBef>
                <a:spcPts val="0"/>
              </a:spcBef>
              <a:buFont typeface="Arial" panose="020B0604020202020204" pitchFamily="34" charset="0"/>
              <a:buChar char="•"/>
            </a:pPr>
            <a:r>
              <a:rPr lang="en-GB" dirty="0"/>
              <a:t>Devote yourself to your passions. ... </a:t>
            </a:r>
          </a:p>
          <a:p>
            <a:pPr marL="285750" indent="-285750">
              <a:spcBef>
                <a:spcPts val="0"/>
              </a:spcBef>
              <a:buFont typeface="Arial" panose="020B0604020202020204" pitchFamily="34" charset="0"/>
              <a:buChar char="•"/>
            </a:pPr>
            <a:r>
              <a:rPr lang="en-GB" dirty="0"/>
              <a:t>Buy property</a:t>
            </a:r>
            <a:r>
              <a:rPr lang="en-GB" dirty="0" smtClean="0"/>
              <a:t>.</a:t>
            </a:r>
          </a:p>
          <a:p>
            <a:pPr algn="ctr">
              <a:spcBef>
                <a:spcPts val="600"/>
              </a:spcBef>
            </a:pPr>
            <a:r>
              <a:rPr lang="en-GB" sz="1400" i="1" dirty="0" smtClean="0"/>
              <a:t>www.wikihow.com/Live-the-American-Dream</a:t>
            </a:r>
            <a:endParaRPr lang="en-GB" sz="1400" i="1" dirty="0"/>
          </a:p>
        </p:txBody>
      </p:sp>
    </p:spTree>
    <p:extLst>
      <p:ext uri="{BB962C8B-B14F-4D97-AF65-F5344CB8AC3E}">
        <p14:creationId xmlns:p14="http://schemas.microsoft.com/office/powerpoint/2010/main" val="1712604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p:spPr>
        <p:txBody>
          <a:bodyPr/>
          <a:lstStyle/>
          <a:p>
            <a:r>
              <a:rPr lang="en-GB" dirty="0" smtClean="0"/>
              <a:t>Summary</a:t>
            </a:r>
            <a:endParaRPr lang="en-GB" dirty="0"/>
          </a:p>
        </p:txBody>
      </p:sp>
      <p:sp>
        <p:nvSpPr>
          <p:cNvPr id="3" name="Content Placeholder 2"/>
          <p:cNvSpPr>
            <a:spLocks noGrp="1"/>
          </p:cNvSpPr>
          <p:nvPr>
            <p:ph idx="4294967295"/>
          </p:nvPr>
        </p:nvSpPr>
        <p:spPr>
          <a:xfrm>
            <a:off x="457200" y="1600200"/>
            <a:ext cx="8229600" cy="4525963"/>
          </a:xfrm>
        </p:spPr>
        <p:txBody>
          <a:bodyPr/>
          <a:lstStyle/>
          <a:p>
            <a:pPr lvl="0"/>
            <a:r>
              <a:rPr lang="en-GB" sz="2400" dirty="0"/>
              <a:t>You need to be in the boat—walking with God, listening and </a:t>
            </a:r>
            <a:r>
              <a:rPr lang="en-GB" sz="2400" dirty="0" smtClean="0"/>
              <a:t>obeying</a:t>
            </a:r>
            <a:endParaRPr lang="en-GB" sz="2400" dirty="0"/>
          </a:p>
          <a:p>
            <a:pPr lvl="0"/>
            <a:r>
              <a:rPr lang="en-GB" sz="2400" dirty="0"/>
              <a:t>There will be storms, but don’t be afraid: we follow one who walks on storms</a:t>
            </a:r>
          </a:p>
          <a:p>
            <a:pPr lvl="0"/>
            <a:r>
              <a:rPr lang="en-GB" sz="2400" dirty="0"/>
              <a:t>Jesus is always at hand, even if he isn’t in the boat </a:t>
            </a:r>
          </a:p>
          <a:p>
            <a:pPr lvl="0"/>
            <a:r>
              <a:rPr lang="en-GB" sz="2400" dirty="0"/>
              <a:t>When faith falls short, he will lift us up</a:t>
            </a:r>
          </a:p>
          <a:p>
            <a:pPr lvl="0"/>
            <a:r>
              <a:rPr lang="en-GB" sz="2400" dirty="0"/>
              <a:t>Growth comes during the storm (or desert, or the dark night of the soul)</a:t>
            </a:r>
          </a:p>
          <a:p>
            <a:pPr lvl="0"/>
            <a:r>
              <a:rPr lang="en-GB" sz="2400" dirty="0"/>
              <a:t>Know your gifts, and take risks with them</a:t>
            </a:r>
          </a:p>
          <a:p>
            <a:pPr lvl="0"/>
            <a:r>
              <a:rPr lang="en-GB" sz="2400" dirty="0"/>
              <a:t>Beware modern myths and idolatries</a:t>
            </a:r>
          </a:p>
          <a:p>
            <a:pPr>
              <a:spcBef>
                <a:spcPts val="0"/>
              </a:spcBef>
            </a:pPr>
            <a:endParaRPr lang="en-GB" dirty="0"/>
          </a:p>
        </p:txBody>
      </p:sp>
    </p:spTree>
    <p:extLst>
      <p:ext uri="{BB962C8B-B14F-4D97-AF65-F5344CB8AC3E}">
        <p14:creationId xmlns:p14="http://schemas.microsoft.com/office/powerpoint/2010/main" val="305910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New folder\Church stuff (master)\FCBC\My sermons\27-1-19 Boat Potatoes\IMG_049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534" r="3050" b="5437"/>
          <a:stretch/>
        </p:blipFill>
        <p:spPr bwMode="auto">
          <a:xfrm rot="5400000">
            <a:off x="1457969" y="1356369"/>
            <a:ext cx="6468343" cy="4204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566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S:\New folder\Church stuff (master)\FCBC\My sermons\27-1-19 Boat Potatoes\sea-of-galilee-ma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962399"/>
            <a:ext cx="4492421" cy="267176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New folder\Church stuff (master)\FCBC\My sermons\27-1-19 Boat Potatoes\800px-JordanRiver_en.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68913" y="374344"/>
            <a:ext cx="2636393" cy="33350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20989" y="3933369"/>
            <a:ext cx="2166484" cy="584775"/>
          </a:xfrm>
          <a:prstGeom prst="rect">
            <a:avLst/>
          </a:prstGeom>
          <a:noFill/>
        </p:spPr>
        <p:txBody>
          <a:bodyPr wrap="square" rtlCol="0">
            <a:spAutoFit/>
          </a:bodyPr>
          <a:lstStyle/>
          <a:p>
            <a:pPr>
              <a:spcAft>
                <a:spcPts val="1200"/>
              </a:spcAft>
            </a:pPr>
            <a:r>
              <a:rPr lang="en-GB" sz="1600" dirty="0" smtClean="0"/>
              <a:t>Sea of Galilee at </a:t>
            </a:r>
            <a:r>
              <a:rPr lang="en-GB" sz="1600" dirty="0" err="1" smtClean="0"/>
              <a:t>Ginosar</a:t>
            </a:r>
            <a:r>
              <a:rPr lang="en-GB" sz="1600" dirty="0" smtClean="0"/>
              <a:t> (</a:t>
            </a:r>
            <a:r>
              <a:rPr lang="en-GB" sz="1600" dirty="0" err="1" smtClean="0"/>
              <a:t>Gennasaret</a:t>
            </a:r>
            <a:r>
              <a:rPr lang="en-GB" sz="1600" dirty="0" smtClean="0"/>
              <a:t>)</a:t>
            </a:r>
            <a:endParaRPr lang="en-GB" sz="1400" dirty="0"/>
          </a:p>
        </p:txBody>
      </p:sp>
      <p:cxnSp>
        <p:nvCxnSpPr>
          <p:cNvPr id="3" name="Straight Arrow Connector 2"/>
          <p:cNvCxnSpPr/>
          <p:nvPr/>
        </p:nvCxnSpPr>
        <p:spPr>
          <a:xfrm flipH="1" flipV="1">
            <a:off x="6589486" y="1248229"/>
            <a:ext cx="769257" cy="3381829"/>
          </a:xfrm>
          <a:prstGeom prst="straightConnector1">
            <a:avLst/>
          </a:prstGeom>
          <a:ln>
            <a:tailEnd type="arrow" w="sm" len="sm"/>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5095" y="374344"/>
            <a:ext cx="4417255" cy="3312941"/>
          </a:xfrm>
          <a:prstGeom prst="rect">
            <a:avLst/>
          </a:prstGeom>
        </p:spPr>
      </p:pic>
    </p:spTree>
    <p:extLst>
      <p:ext uri="{BB962C8B-B14F-4D97-AF65-F5344CB8AC3E}">
        <p14:creationId xmlns:p14="http://schemas.microsoft.com/office/powerpoint/2010/main" val="1734314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S:\New folder\Church stuff (master)\FCBC\My sermons\27-1-19 Boat Potatoes\Photos\P10303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176" y="3579513"/>
            <a:ext cx="3619653" cy="271474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New folder\Church stuff (master)\FCBC\My sermons\27-1-19 Boat Potatoes\Photos\IMG_605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7587" y="385595"/>
            <a:ext cx="3573463" cy="268027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03156" y="3172402"/>
            <a:ext cx="2622324" cy="338554"/>
          </a:xfrm>
          <a:prstGeom prst="rect">
            <a:avLst/>
          </a:prstGeom>
          <a:noFill/>
        </p:spPr>
        <p:txBody>
          <a:bodyPr wrap="square" rtlCol="0">
            <a:spAutoFit/>
          </a:bodyPr>
          <a:lstStyle/>
          <a:p>
            <a:pPr algn="ctr">
              <a:spcAft>
                <a:spcPts val="1200"/>
              </a:spcAft>
            </a:pPr>
            <a:r>
              <a:rPr lang="en-GB" sz="1600" dirty="0" smtClean="0"/>
              <a:t>The Galilean hills in twilight</a:t>
            </a:r>
            <a:endParaRPr lang="en-GB" sz="1400" dirty="0"/>
          </a:p>
        </p:txBody>
      </p:sp>
      <p:sp>
        <p:nvSpPr>
          <p:cNvPr id="6" name="TextBox 5"/>
          <p:cNvSpPr txBox="1"/>
          <p:nvPr/>
        </p:nvSpPr>
        <p:spPr>
          <a:xfrm>
            <a:off x="1110759" y="6248087"/>
            <a:ext cx="2166484" cy="338554"/>
          </a:xfrm>
          <a:prstGeom prst="rect">
            <a:avLst/>
          </a:prstGeom>
          <a:noFill/>
        </p:spPr>
        <p:txBody>
          <a:bodyPr wrap="square" rtlCol="0">
            <a:spAutoFit/>
          </a:bodyPr>
          <a:lstStyle/>
          <a:p>
            <a:pPr algn="ctr">
              <a:spcAft>
                <a:spcPts val="1200"/>
              </a:spcAft>
            </a:pPr>
            <a:r>
              <a:rPr lang="en-GB" sz="1600" dirty="0" smtClean="0"/>
              <a:t>The Jesus Boat</a:t>
            </a:r>
            <a:endParaRPr lang="en-GB" sz="1400" dirty="0"/>
          </a:p>
        </p:txBody>
      </p:sp>
      <p:sp>
        <p:nvSpPr>
          <p:cNvPr id="7" name="TextBox 6"/>
          <p:cNvSpPr txBox="1"/>
          <p:nvPr/>
        </p:nvSpPr>
        <p:spPr>
          <a:xfrm>
            <a:off x="1110759" y="3172402"/>
            <a:ext cx="2166484" cy="338554"/>
          </a:xfrm>
          <a:prstGeom prst="rect">
            <a:avLst/>
          </a:prstGeom>
          <a:noFill/>
        </p:spPr>
        <p:txBody>
          <a:bodyPr wrap="square" rtlCol="0">
            <a:spAutoFit/>
          </a:bodyPr>
          <a:lstStyle/>
          <a:p>
            <a:pPr algn="ctr">
              <a:spcAft>
                <a:spcPts val="1200"/>
              </a:spcAft>
            </a:pPr>
            <a:r>
              <a:rPr lang="en-GB" sz="1600" dirty="0" smtClean="0"/>
              <a:t>Boat Reconstruction</a:t>
            </a:r>
            <a:endParaRPr lang="en-GB" sz="1400" dirty="0"/>
          </a:p>
        </p:txBody>
      </p:sp>
      <p:pic>
        <p:nvPicPr>
          <p:cNvPr id="7173" name="Picture 5" descr="S:\New folder\Church stuff (master)\FCBC\My sermons\27-1-19 Boat Potatoes\Photos\IMG_605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7587" y="3579513"/>
            <a:ext cx="3557857" cy="266857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31076" y="6294253"/>
            <a:ext cx="2166484" cy="338554"/>
          </a:xfrm>
          <a:prstGeom prst="rect">
            <a:avLst/>
          </a:prstGeom>
          <a:noFill/>
        </p:spPr>
        <p:txBody>
          <a:bodyPr wrap="square" rtlCol="0">
            <a:spAutoFit/>
          </a:bodyPr>
          <a:lstStyle/>
          <a:p>
            <a:pPr algn="ctr">
              <a:spcAft>
                <a:spcPts val="1200"/>
              </a:spcAft>
            </a:pPr>
            <a:r>
              <a:rPr lang="en-GB" sz="1600" dirty="0" smtClean="0"/>
              <a:t>Galilean hills</a:t>
            </a:r>
            <a:endParaRPr lang="en-GB" sz="1400" dirty="0"/>
          </a:p>
        </p:txBody>
      </p:sp>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176" y="385595"/>
            <a:ext cx="3784209" cy="2287525"/>
          </a:xfrm>
          <a:prstGeom prst="rect">
            <a:avLst/>
          </a:prstGeom>
        </p:spPr>
      </p:pic>
    </p:spTree>
    <p:extLst>
      <p:ext uri="{BB962C8B-B14F-4D97-AF65-F5344CB8AC3E}">
        <p14:creationId xmlns:p14="http://schemas.microsoft.com/office/powerpoint/2010/main" val="1561965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Owner\Documents\My Dropbox\Screenshots\Screenshot 2019-01-25 13.27.4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150" y="924106"/>
            <a:ext cx="6953250" cy="55624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200150" y="202348"/>
            <a:ext cx="6953250" cy="615553"/>
          </a:xfrm>
          <a:prstGeom prst="rect">
            <a:avLst/>
          </a:prstGeom>
          <a:noFill/>
        </p:spPr>
        <p:txBody>
          <a:bodyPr wrap="square" rtlCol="0">
            <a:spAutoFit/>
          </a:bodyPr>
          <a:lstStyle/>
          <a:p>
            <a:pPr algn="ctr"/>
            <a:r>
              <a:rPr lang="en-GB" b="1" dirty="0"/>
              <a:t>The Synoptic Gospels presented side-by-side</a:t>
            </a:r>
          </a:p>
          <a:p>
            <a:pPr algn="ctr"/>
            <a:r>
              <a:rPr lang="en-GB" sz="1600" dirty="0" smtClean="0">
                <a:solidFill>
                  <a:srgbClr val="0070C0"/>
                </a:solidFill>
                <a:latin typeface="Helvetica" panose="020B0604020202030204" pitchFamily="34" charset="0"/>
                <a:hlinkClick r:id="rId4"/>
              </a:rPr>
              <a:t>www.para-gospel.com/full</a:t>
            </a:r>
            <a:r>
              <a:rPr lang="en-GB" sz="1600" dirty="0" smtClean="0">
                <a:solidFill>
                  <a:srgbClr val="0070C0"/>
                </a:solidFill>
                <a:latin typeface="Helvetica" panose="020B0604020202030204" pitchFamily="34" charset="0"/>
              </a:rPr>
              <a:t> </a:t>
            </a:r>
            <a:endParaRPr lang="en-GB" sz="1600" dirty="0"/>
          </a:p>
        </p:txBody>
      </p:sp>
    </p:spTree>
    <p:extLst>
      <p:ext uri="{BB962C8B-B14F-4D97-AF65-F5344CB8AC3E}">
        <p14:creationId xmlns:p14="http://schemas.microsoft.com/office/powerpoint/2010/main" val="1180454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3347" y="2053883"/>
            <a:ext cx="6496334" cy="400110"/>
          </a:xfrm>
          <a:prstGeom prst="rect">
            <a:avLst/>
          </a:prstGeom>
          <a:noFill/>
        </p:spPr>
        <p:txBody>
          <a:bodyPr wrap="square" rtlCol="0">
            <a:spAutoFit/>
          </a:bodyPr>
          <a:lstStyle/>
          <a:p>
            <a:pPr algn="ctr"/>
            <a:r>
              <a:rPr lang="en-GB" sz="2000" dirty="0">
                <a:hlinkClick r:id="rId3"/>
              </a:rPr>
              <a:t>www.youtube.com/watch?v=SIW6HVl4qSE</a:t>
            </a:r>
            <a:endParaRPr lang="en-GB" sz="2000" dirty="0"/>
          </a:p>
        </p:txBody>
      </p:sp>
      <p:sp>
        <p:nvSpPr>
          <p:cNvPr id="4" name="TextBox 3"/>
          <p:cNvSpPr txBox="1"/>
          <p:nvPr/>
        </p:nvSpPr>
        <p:spPr>
          <a:xfrm>
            <a:off x="2785403" y="1266092"/>
            <a:ext cx="4009292" cy="584775"/>
          </a:xfrm>
          <a:prstGeom prst="rect">
            <a:avLst/>
          </a:prstGeom>
          <a:noFill/>
        </p:spPr>
        <p:txBody>
          <a:bodyPr wrap="square" rtlCol="0">
            <a:spAutoFit/>
          </a:bodyPr>
          <a:lstStyle/>
          <a:p>
            <a:r>
              <a:rPr lang="en-GB" sz="3200" smtClean="0"/>
              <a:t>Video of storm</a:t>
            </a:r>
            <a:endParaRPr lang="en-GB" sz="3200"/>
          </a:p>
        </p:txBody>
      </p:sp>
    </p:spTree>
    <p:extLst>
      <p:ext uri="{BB962C8B-B14F-4D97-AF65-F5344CB8AC3E}">
        <p14:creationId xmlns:p14="http://schemas.microsoft.com/office/powerpoint/2010/main" val="3748197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S:\New folder\Church stuff (master)\FCBC\My sermons\27-1-19 Boat Potatoes\IMG_048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29" t="10398" r="1620" b="8195"/>
          <a:stretch/>
        </p:blipFill>
        <p:spPr bwMode="auto">
          <a:xfrm rot="5400000">
            <a:off x="1201818" y="1345250"/>
            <a:ext cx="6664160" cy="4267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853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4043" y="290364"/>
            <a:ext cx="7848872" cy="6217087"/>
          </a:xfrm>
          <a:prstGeom prst="rect">
            <a:avLst/>
          </a:prstGeom>
          <a:noFill/>
        </p:spPr>
        <p:txBody>
          <a:bodyPr wrap="square" rtlCol="0">
            <a:spAutoFit/>
          </a:bodyPr>
          <a:lstStyle/>
          <a:p>
            <a:pPr algn="ctr"/>
            <a:r>
              <a:rPr lang="en-GB" b="1" dirty="0" smtClean="0"/>
              <a:t>Matthew 14:27</a:t>
            </a:r>
            <a:endParaRPr lang="en-GB" b="1" dirty="0"/>
          </a:p>
          <a:p>
            <a:endParaRPr lang="en-GB" baseline="30000" dirty="0"/>
          </a:p>
          <a:p>
            <a:r>
              <a:rPr lang="en-GB" baseline="30000" dirty="0"/>
              <a:t>27 </a:t>
            </a:r>
            <a:r>
              <a:rPr lang="en-GB" dirty="0"/>
              <a:t>But immediately Jesus spoke to them and said, ‘Take heart, </a:t>
            </a:r>
            <a:r>
              <a:rPr lang="en-GB" b="1" dirty="0"/>
              <a:t>I AM</a:t>
            </a:r>
            <a:r>
              <a:rPr lang="en-GB" dirty="0"/>
              <a:t>; do not be afraid.’ </a:t>
            </a:r>
            <a:endParaRPr lang="en-GB" dirty="0" smtClean="0"/>
          </a:p>
          <a:p>
            <a:endParaRPr lang="en-GB" sz="800" dirty="0"/>
          </a:p>
          <a:p>
            <a:r>
              <a:rPr lang="en-GB" baseline="30000" dirty="0" smtClean="0"/>
              <a:t>27</a:t>
            </a:r>
            <a:r>
              <a:rPr lang="en-GB" baseline="30000" dirty="0"/>
              <a:t> </a:t>
            </a:r>
            <a:r>
              <a:rPr lang="en-GB" dirty="0" err="1"/>
              <a:t>εὐθὺς</a:t>
            </a:r>
            <a:r>
              <a:rPr lang="en-GB" dirty="0"/>
              <a:t> </a:t>
            </a:r>
            <a:r>
              <a:rPr lang="en-GB" dirty="0" err="1"/>
              <a:t>δὲ</a:t>
            </a:r>
            <a:r>
              <a:rPr lang="en-GB" dirty="0"/>
              <a:t> </a:t>
            </a:r>
            <a:r>
              <a:rPr lang="en-GB" dirty="0" err="1"/>
              <a:t>ἐλάλησεν</a:t>
            </a:r>
            <a:r>
              <a:rPr lang="en-GB" dirty="0"/>
              <a:t> α</a:t>
            </a:r>
            <a:r>
              <a:rPr lang="en-GB" dirty="0" err="1"/>
              <a:t>ὐτοῖς</a:t>
            </a:r>
            <a:r>
              <a:rPr lang="en-GB" dirty="0"/>
              <a:t> ὁ </a:t>
            </a:r>
            <a:r>
              <a:rPr lang="en-GB" dirty="0" err="1"/>
              <a:t>Ἰησοῦς</a:t>
            </a:r>
            <a:r>
              <a:rPr lang="en-GB" dirty="0"/>
              <a:t> </a:t>
            </a:r>
            <a:r>
              <a:rPr lang="en-GB" dirty="0" err="1"/>
              <a:t>λέγων</a:t>
            </a:r>
            <a:r>
              <a:rPr lang="en-GB" dirty="0"/>
              <a:t>· Θα</a:t>
            </a:r>
            <a:r>
              <a:rPr lang="en-GB" dirty="0" err="1"/>
              <a:t>ρσεῖτε</a:t>
            </a:r>
            <a:r>
              <a:rPr lang="en-GB" b="1" dirty="0"/>
              <a:t>, </a:t>
            </a:r>
            <a:r>
              <a:rPr lang="en-GB" b="1" dirty="0" err="1"/>
              <a:t>ἐγώ</a:t>
            </a:r>
            <a:r>
              <a:rPr lang="en-GB" b="1" dirty="0"/>
              <a:t> </a:t>
            </a:r>
            <a:r>
              <a:rPr lang="en-GB" b="1" dirty="0" err="1"/>
              <a:t>εἰμι</a:t>
            </a:r>
            <a:r>
              <a:rPr lang="en-GB" dirty="0"/>
              <a:t>· </a:t>
            </a:r>
            <a:r>
              <a:rPr lang="en-GB" dirty="0" err="1"/>
              <a:t>μὴ</a:t>
            </a:r>
            <a:r>
              <a:rPr lang="en-GB" dirty="0"/>
              <a:t> </a:t>
            </a:r>
            <a:r>
              <a:rPr lang="en-GB" dirty="0" err="1"/>
              <a:t>φο</a:t>
            </a:r>
            <a:r>
              <a:rPr lang="en-GB" dirty="0"/>
              <a:t>βεῖσθε.</a:t>
            </a:r>
          </a:p>
          <a:p>
            <a:r>
              <a:rPr lang="en-GB" dirty="0"/>
              <a:t> </a:t>
            </a:r>
            <a:r>
              <a:rPr lang="en-GB" dirty="0" smtClean="0"/>
              <a:t>   Immediately </a:t>
            </a:r>
            <a:r>
              <a:rPr lang="en-GB" dirty="0"/>
              <a:t>now spoke Jesus to them saying Take courage </a:t>
            </a:r>
            <a:r>
              <a:rPr lang="en-GB" b="1" dirty="0"/>
              <a:t>I it is </a:t>
            </a:r>
            <a:r>
              <a:rPr lang="en-GB" dirty="0"/>
              <a:t>not </a:t>
            </a:r>
            <a:r>
              <a:rPr lang="en-GB" dirty="0" smtClean="0"/>
              <a:t>fear</a:t>
            </a:r>
          </a:p>
          <a:p>
            <a:endParaRPr lang="en-GB" dirty="0"/>
          </a:p>
          <a:p>
            <a:endParaRPr lang="en-GB" dirty="0" smtClean="0"/>
          </a:p>
          <a:p>
            <a:endParaRPr lang="en-GB" dirty="0"/>
          </a:p>
          <a:p>
            <a:endParaRPr lang="en-GB" dirty="0" smtClean="0"/>
          </a:p>
          <a:p>
            <a:endParaRPr lang="en-GB" dirty="0"/>
          </a:p>
          <a:p>
            <a:endParaRPr lang="en-GB" dirty="0" smtClean="0"/>
          </a:p>
          <a:p>
            <a:pPr algn="ctr"/>
            <a:r>
              <a:rPr lang="en-GB" dirty="0"/>
              <a:t>www.biblehub.com/interlinear/matthew/14-27.htm</a:t>
            </a:r>
          </a:p>
          <a:p>
            <a:endParaRPr lang="en-GB" dirty="0" smtClean="0"/>
          </a:p>
          <a:p>
            <a:pPr algn="ctr"/>
            <a:r>
              <a:rPr lang="en-GB" sz="2000" b="1" dirty="0" smtClean="0"/>
              <a:t>John </a:t>
            </a:r>
            <a:r>
              <a:rPr lang="en-GB" sz="2000" b="1" dirty="0"/>
              <a:t>18</a:t>
            </a:r>
          </a:p>
          <a:p>
            <a:pPr algn="ctr"/>
            <a:endParaRPr lang="en-GB" dirty="0"/>
          </a:p>
          <a:p>
            <a:r>
              <a:rPr lang="en-GB" i="1" dirty="0"/>
              <a:t> Jesus asked the crowd approaching him, “Who are you looking for?” They said, ‘Jesus of Nazareth.’ Jesus replied, ‘</a:t>
            </a:r>
            <a:r>
              <a:rPr lang="en-GB" b="1" i="1" dirty="0"/>
              <a:t>I am he</a:t>
            </a:r>
            <a:r>
              <a:rPr lang="en-GB" i="1" dirty="0"/>
              <a:t>.’ Judas, who betrayed him, was standing with them. When Jesus said to them, ‘I am he’, they stepped back and fell to the ground. </a:t>
            </a:r>
          </a:p>
          <a:p>
            <a:endParaRPr lang="en-GB" dirty="0"/>
          </a:p>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880333793"/>
              </p:ext>
            </p:extLst>
          </p:nvPr>
        </p:nvGraphicFramePr>
        <p:xfrm>
          <a:off x="893254" y="2192030"/>
          <a:ext cx="7448550" cy="1333500"/>
        </p:xfrm>
        <a:graphic>
          <a:graphicData uri="http://schemas.openxmlformats.org/drawingml/2006/table">
            <a:tbl>
              <a:tblPr firstRow="1" firstCol="1" bandRow="1">
                <a:tableStyleId>{5C22544A-7EE6-4342-B048-85BDC9FD1C3A}</a:tableStyleId>
              </a:tblPr>
              <a:tblGrid>
                <a:gridCol w="878568"/>
                <a:gridCol w="369054"/>
                <a:gridCol w="760140"/>
                <a:gridCol w="265774"/>
                <a:gridCol w="813157"/>
                <a:gridCol w="616237"/>
                <a:gridCol w="564596"/>
                <a:gridCol w="915748"/>
                <a:gridCol w="509171"/>
                <a:gridCol w="460629"/>
                <a:gridCol w="509171"/>
                <a:gridCol w="786305"/>
              </a:tblGrid>
              <a:tr h="1333500">
                <a:tc>
                  <a:txBody>
                    <a:bodyPr/>
                    <a:lstStyle/>
                    <a:p>
                      <a:pPr>
                        <a:spcAft>
                          <a:spcPts val="0"/>
                        </a:spcAft>
                      </a:pPr>
                      <a:r>
                        <a:rPr lang="en-GB" sz="1200" u="sng" baseline="0" dirty="0" err="1">
                          <a:solidFill>
                            <a:schemeClr val="tx1"/>
                          </a:solidFill>
                          <a:effectLst/>
                        </a:rPr>
                        <a:t>Euthys</a:t>
                      </a:r>
                      <a:r>
                        <a:rPr lang="en-GB" sz="1200" baseline="0" dirty="0">
                          <a:solidFill>
                            <a:schemeClr val="tx1"/>
                          </a:solidFill>
                          <a:effectLst/>
                        </a:rPr>
                        <a:t/>
                      </a:r>
                      <a:br>
                        <a:rPr lang="en-GB" sz="1200" baseline="0" dirty="0">
                          <a:solidFill>
                            <a:schemeClr val="tx1"/>
                          </a:solidFill>
                          <a:effectLst/>
                        </a:rPr>
                      </a:br>
                      <a:r>
                        <a:rPr lang="en-GB" sz="1200" baseline="0" dirty="0" err="1">
                          <a:solidFill>
                            <a:schemeClr val="tx1"/>
                          </a:solidFill>
                          <a:effectLst/>
                        </a:rPr>
                        <a:t>Εὐθὺς</a:t>
                      </a:r>
                      <a:r>
                        <a:rPr lang="en-GB" sz="1200" baseline="0" dirty="0">
                          <a:solidFill>
                            <a:schemeClr val="tx1"/>
                          </a:solidFill>
                          <a:effectLst/>
                        </a:rPr>
                        <a:t/>
                      </a:r>
                      <a:br>
                        <a:rPr lang="en-GB" sz="1200" baseline="0" dirty="0">
                          <a:solidFill>
                            <a:schemeClr val="tx1"/>
                          </a:solidFill>
                          <a:effectLst/>
                        </a:rPr>
                      </a:br>
                      <a:r>
                        <a:rPr lang="en-GB" sz="1200" baseline="0" dirty="0">
                          <a:solidFill>
                            <a:schemeClr val="tx1"/>
                          </a:solidFill>
                          <a:effectLst/>
                        </a:rPr>
                        <a:t>Immediately</a:t>
                      </a:r>
                      <a:endParaRPr lang="en-GB" sz="1100" baseline="0" dirty="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de</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δὲ</a:t>
                      </a:r>
                      <a:br>
                        <a:rPr lang="en-GB" sz="1200" baseline="0">
                          <a:solidFill>
                            <a:schemeClr val="tx1"/>
                          </a:solidFill>
                          <a:effectLst/>
                        </a:rPr>
                      </a:br>
                      <a:r>
                        <a:rPr lang="en-GB" sz="1200" baseline="0">
                          <a:solidFill>
                            <a:schemeClr val="tx1"/>
                          </a:solidFill>
                          <a:effectLst/>
                        </a:rPr>
                        <a:t>now</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elalēsen</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ἐλάλησεν</a:t>
                      </a:r>
                      <a:br>
                        <a:rPr lang="en-GB" sz="1200" baseline="0">
                          <a:solidFill>
                            <a:schemeClr val="tx1"/>
                          </a:solidFill>
                          <a:effectLst/>
                        </a:rPr>
                      </a:br>
                      <a:r>
                        <a:rPr lang="en-GB" sz="1200" baseline="0">
                          <a:solidFill>
                            <a:schemeClr val="tx1"/>
                          </a:solidFill>
                          <a:effectLst/>
                        </a:rPr>
                        <a:t>spoke</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ho</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«ὁ</a:t>
                      </a:r>
                      <a:br>
                        <a:rPr lang="en-GB" sz="1200" baseline="0">
                          <a:solidFill>
                            <a:schemeClr val="tx1"/>
                          </a:solidFill>
                          <a:effectLst/>
                        </a:rPr>
                      </a:br>
                      <a:r>
                        <a:rPr lang="en-GB" sz="1200" baseline="0">
                          <a:solidFill>
                            <a:schemeClr val="tx1"/>
                          </a:solidFill>
                          <a:effectLst/>
                        </a:rPr>
                        <a:t> - </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Iēsous</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Ἰησοῦς» ⇔</a:t>
                      </a:r>
                      <a:br>
                        <a:rPr lang="en-GB" sz="1200" baseline="0">
                          <a:solidFill>
                            <a:schemeClr val="tx1"/>
                          </a:solidFill>
                          <a:effectLst/>
                        </a:rPr>
                      </a:br>
                      <a:r>
                        <a:rPr lang="en-GB" sz="1200" baseline="0">
                          <a:solidFill>
                            <a:schemeClr val="tx1"/>
                          </a:solidFill>
                          <a:effectLst/>
                        </a:rPr>
                        <a:t>Jesus</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autois</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αὐτοῖς  ,</a:t>
                      </a:r>
                      <a:br>
                        <a:rPr lang="en-GB" sz="1200" baseline="0">
                          <a:solidFill>
                            <a:schemeClr val="tx1"/>
                          </a:solidFill>
                          <a:effectLst/>
                        </a:rPr>
                      </a:br>
                      <a:r>
                        <a:rPr lang="en-GB" sz="1200" baseline="0">
                          <a:solidFill>
                            <a:schemeClr val="tx1"/>
                          </a:solidFill>
                          <a:effectLst/>
                        </a:rPr>
                        <a:t>to them</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dirty="0" err="1">
                          <a:solidFill>
                            <a:schemeClr val="tx1"/>
                          </a:solidFill>
                          <a:effectLst/>
                        </a:rPr>
                        <a:t>legōn</a:t>
                      </a:r>
                      <a:r>
                        <a:rPr lang="en-GB" sz="1200" baseline="0" dirty="0">
                          <a:solidFill>
                            <a:schemeClr val="tx1"/>
                          </a:solidFill>
                          <a:effectLst/>
                        </a:rPr>
                        <a:t/>
                      </a:r>
                      <a:br>
                        <a:rPr lang="en-GB" sz="1200" baseline="0" dirty="0">
                          <a:solidFill>
                            <a:schemeClr val="tx1"/>
                          </a:solidFill>
                          <a:effectLst/>
                        </a:rPr>
                      </a:br>
                      <a:r>
                        <a:rPr lang="en-GB" sz="1200" baseline="0" dirty="0" err="1">
                          <a:solidFill>
                            <a:schemeClr val="tx1"/>
                          </a:solidFill>
                          <a:effectLst/>
                        </a:rPr>
                        <a:t>λέγων</a:t>
                      </a:r>
                      <a:r>
                        <a:rPr lang="en-GB" sz="1200" baseline="0" dirty="0">
                          <a:solidFill>
                            <a:schemeClr val="tx1"/>
                          </a:solidFill>
                          <a:effectLst/>
                        </a:rPr>
                        <a:t>  ,</a:t>
                      </a:r>
                      <a:br>
                        <a:rPr lang="en-GB" sz="1200" baseline="0" dirty="0">
                          <a:solidFill>
                            <a:schemeClr val="tx1"/>
                          </a:solidFill>
                          <a:effectLst/>
                        </a:rPr>
                      </a:br>
                      <a:r>
                        <a:rPr lang="en-GB" sz="1200" baseline="0" dirty="0">
                          <a:solidFill>
                            <a:schemeClr val="tx1"/>
                          </a:solidFill>
                          <a:effectLst/>
                        </a:rPr>
                        <a:t>saying</a:t>
                      </a:r>
                      <a:endParaRPr lang="en-GB" sz="1100" baseline="0" dirty="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Tharseite</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Θαρσεῖτε  !</a:t>
                      </a:r>
                      <a:br>
                        <a:rPr lang="en-GB" sz="1200" baseline="0">
                          <a:solidFill>
                            <a:schemeClr val="tx1"/>
                          </a:solidFill>
                          <a:effectLst/>
                        </a:rPr>
                      </a:br>
                      <a:r>
                        <a:rPr lang="en-GB" sz="1200" baseline="0">
                          <a:solidFill>
                            <a:schemeClr val="tx1"/>
                          </a:solidFill>
                          <a:effectLst/>
                        </a:rPr>
                        <a:t>Take courage</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egō</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ἐγώ</a:t>
                      </a:r>
                      <a:br>
                        <a:rPr lang="en-GB" sz="1200" baseline="0">
                          <a:solidFill>
                            <a:schemeClr val="tx1"/>
                          </a:solidFill>
                          <a:effectLst/>
                        </a:rPr>
                      </a:br>
                      <a:r>
                        <a:rPr lang="en-GB" sz="1200" baseline="0">
                          <a:solidFill>
                            <a:schemeClr val="tx1"/>
                          </a:solidFill>
                          <a:effectLst/>
                        </a:rPr>
                        <a:t>I</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eimi</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εἰμι  ,</a:t>
                      </a:r>
                      <a:br>
                        <a:rPr lang="en-GB" sz="1200" baseline="0">
                          <a:solidFill>
                            <a:schemeClr val="tx1"/>
                          </a:solidFill>
                          <a:effectLst/>
                        </a:rPr>
                      </a:br>
                      <a:r>
                        <a:rPr lang="en-GB" sz="1200" baseline="0">
                          <a:solidFill>
                            <a:schemeClr val="tx1"/>
                          </a:solidFill>
                          <a:effectLst/>
                        </a:rPr>
                        <a:t>it is</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a:solidFill>
                            <a:schemeClr val="tx1"/>
                          </a:solidFill>
                          <a:effectLst/>
                        </a:rPr>
                        <a:t>mē</a:t>
                      </a:r>
                      <a:r>
                        <a:rPr lang="en-GB" sz="1200" baseline="0">
                          <a:solidFill>
                            <a:schemeClr val="tx1"/>
                          </a:solidFill>
                          <a:effectLst/>
                        </a:rPr>
                        <a:t/>
                      </a:r>
                      <a:br>
                        <a:rPr lang="en-GB" sz="1200" baseline="0">
                          <a:solidFill>
                            <a:schemeClr val="tx1"/>
                          </a:solidFill>
                          <a:effectLst/>
                        </a:rPr>
                      </a:br>
                      <a:r>
                        <a:rPr lang="en-GB" sz="1200" baseline="0">
                          <a:solidFill>
                            <a:schemeClr val="tx1"/>
                          </a:solidFill>
                          <a:effectLst/>
                        </a:rPr>
                        <a:t>μὴ</a:t>
                      </a:r>
                      <a:br>
                        <a:rPr lang="en-GB" sz="1200" baseline="0">
                          <a:solidFill>
                            <a:schemeClr val="tx1"/>
                          </a:solidFill>
                          <a:effectLst/>
                        </a:rPr>
                      </a:br>
                      <a:r>
                        <a:rPr lang="en-GB" sz="1200" baseline="0">
                          <a:solidFill>
                            <a:schemeClr val="tx1"/>
                          </a:solidFill>
                          <a:effectLst/>
                        </a:rPr>
                        <a:t>not</a:t>
                      </a:r>
                      <a:endParaRPr lang="en-GB" sz="1100" baseline="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c>
                  <a:txBody>
                    <a:bodyPr/>
                    <a:lstStyle/>
                    <a:p>
                      <a:pPr>
                        <a:spcAft>
                          <a:spcPts val="0"/>
                        </a:spcAft>
                      </a:pPr>
                      <a:r>
                        <a:rPr lang="en-GB" sz="1200" u="sng" baseline="0" dirty="0" err="1">
                          <a:solidFill>
                            <a:schemeClr val="tx1"/>
                          </a:solidFill>
                          <a:effectLst/>
                        </a:rPr>
                        <a:t>phobeisthe</a:t>
                      </a:r>
                      <a:r>
                        <a:rPr lang="en-GB" sz="1200" baseline="0" dirty="0">
                          <a:solidFill>
                            <a:schemeClr val="tx1"/>
                          </a:solidFill>
                          <a:effectLst/>
                        </a:rPr>
                        <a:t/>
                      </a:r>
                      <a:br>
                        <a:rPr lang="en-GB" sz="1200" baseline="0" dirty="0">
                          <a:solidFill>
                            <a:schemeClr val="tx1"/>
                          </a:solidFill>
                          <a:effectLst/>
                        </a:rPr>
                      </a:br>
                      <a:r>
                        <a:rPr lang="en-GB" sz="1200" baseline="0" dirty="0" err="1">
                          <a:solidFill>
                            <a:schemeClr val="tx1"/>
                          </a:solidFill>
                          <a:effectLst/>
                        </a:rPr>
                        <a:t>φο</a:t>
                      </a:r>
                      <a:r>
                        <a:rPr lang="en-GB" sz="1200" baseline="0" dirty="0">
                          <a:solidFill>
                            <a:schemeClr val="tx1"/>
                          </a:solidFill>
                          <a:effectLst/>
                        </a:rPr>
                        <a:t>βεῖσθε  .</a:t>
                      </a:r>
                      <a:br>
                        <a:rPr lang="en-GB" sz="1200" baseline="0" dirty="0">
                          <a:solidFill>
                            <a:schemeClr val="tx1"/>
                          </a:solidFill>
                          <a:effectLst/>
                        </a:rPr>
                      </a:br>
                      <a:r>
                        <a:rPr lang="en-GB" sz="1200" baseline="0" dirty="0">
                          <a:solidFill>
                            <a:schemeClr val="tx1"/>
                          </a:solidFill>
                          <a:effectLst/>
                        </a:rPr>
                        <a:t>fear</a:t>
                      </a:r>
                      <a:endParaRPr lang="en-GB" sz="1100" baseline="0" dirty="0">
                        <a:solidFill>
                          <a:schemeClr val="tx1"/>
                        </a:solidFill>
                        <a:effectLst/>
                        <a:latin typeface="Calibri"/>
                        <a:ea typeface="Calibri"/>
                        <a:cs typeface="Times New Roman"/>
                      </a:endParaRPr>
                    </a:p>
                  </a:txBody>
                  <a:tcPr marL="9525" marR="9525" marT="9525" marB="9525" anchor="ctr">
                    <a:solidFill>
                      <a:schemeClr val="accent1">
                        <a:lumMod val="40000"/>
                        <a:lumOff val="60000"/>
                      </a:schemeClr>
                    </a:solidFill>
                  </a:tcPr>
                </a:tc>
              </a:tr>
            </a:tbl>
          </a:graphicData>
        </a:graphic>
      </p:graphicFrame>
    </p:spTree>
    <p:extLst>
      <p:ext uri="{BB962C8B-B14F-4D97-AF65-F5344CB8AC3E}">
        <p14:creationId xmlns:p14="http://schemas.microsoft.com/office/powerpoint/2010/main" val="391900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966636" y="274638"/>
            <a:ext cx="3720164" cy="6322714"/>
          </a:xfrm>
        </p:spPr>
        <p:txBody>
          <a:bodyPr>
            <a:noAutofit/>
          </a:bodyPr>
          <a:lstStyle/>
          <a:p>
            <a:r>
              <a:rPr lang="en-GB" sz="2800" i="1" dirty="0"/>
              <a:t>This gift is so valuable it can’t be risked</a:t>
            </a:r>
            <a:r>
              <a:rPr lang="en-GB" sz="2800" dirty="0"/>
              <a:t>, </a:t>
            </a:r>
            <a:r>
              <a:rPr lang="en-GB" sz="2800" dirty="0" smtClean="0"/>
              <a:t/>
            </a:r>
            <a:br>
              <a:rPr lang="en-GB" sz="2800" dirty="0" smtClean="0"/>
            </a:br>
            <a:r>
              <a:rPr lang="en-GB" sz="2800" dirty="0"/>
              <a:t/>
            </a:r>
            <a:br>
              <a:rPr lang="en-GB" sz="2800" dirty="0"/>
            </a:br>
            <a:r>
              <a:rPr lang="en-GB" sz="2800" dirty="0" smtClean="0"/>
              <a:t/>
            </a:r>
            <a:br>
              <a:rPr lang="en-GB" sz="2800" dirty="0" smtClean="0"/>
            </a:br>
            <a:r>
              <a:rPr lang="en-GB" sz="2800" dirty="0" smtClean="0"/>
              <a:t>or</a:t>
            </a:r>
            <a:br>
              <a:rPr lang="en-GB" sz="2800" dirty="0" smtClean="0"/>
            </a:br>
            <a:r>
              <a:rPr lang="en-GB" sz="2800" dirty="0" smtClean="0"/>
              <a:t/>
            </a:r>
            <a:br>
              <a:rPr lang="en-GB" sz="2800" dirty="0" smtClean="0"/>
            </a:br>
            <a:r>
              <a:rPr lang="en-GB" sz="2800" dirty="0" smtClean="0"/>
              <a:t> </a:t>
            </a:r>
            <a:br>
              <a:rPr lang="en-GB" sz="2800" dirty="0" smtClean="0"/>
            </a:br>
            <a:r>
              <a:rPr lang="en-GB" sz="2800" i="1" dirty="0" smtClean="0"/>
              <a:t>This </a:t>
            </a:r>
            <a:r>
              <a:rPr lang="en-GB" sz="2800" i="1" dirty="0"/>
              <a:t>gift is so valuable it must be risked</a:t>
            </a:r>
            <a:r>
              <a:rPr lang="en-GB" sz="2800" dirty="0"/>
              <a:t>. </a:t>
            </a:r>
          </a:p>
        </p:txBody>
      </p:sp>
      <p:pic>
        <p:nvPicPr>
          <p:cNvPr id="6148" name="Picture 4" descr="https://2.bp.blogspot.com/-HLpUVFiMWWc/WIPqbVA-7BI/AAAAAAAAkdg/X293-Kl4cmgJ_Fs53YT8LZmNQ1WYq6KrQCPcB/s1600/5.%2BPeter%2Bwalks%2Bon%2Bwater%2B%2523Biblefu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886" y="3594774"/>
            <a:ext cx="3933148" cy="286504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886" y="274638"/>
            <a:ext cx="3933148" cy="3084294"/>
          </a:xfrm>
          <a:prstGeom prst="rect">
            <a:avLst/>
          </a:prstGeom>
        </p:spPr>
      </p:pic>
    </p:spTree>
    <p:extLst>
      <p:ext uri="{BB962C8B-B14F-4D97-AF65-F5344CB8AC3E}">
        <p14:creationId xmlns:p14="http://schemas.microsoft.com/office/powerpoint/2010/main" val="2328003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1775</TotalTime>
  <Words>245</Words>
  <Application>Microsoft Office PowerPoint</Application>
  <PresentationFormat>On-screen Show (4:3)</PresentationFormat>
  <Paragraphs>75</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Helvetica</vt:lpstr>
      <vt:lpstr>Segoe UI Black</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This gift is so valuable it can’t be risked,    or    This gift is so valuable it must be risked. </vt:lpstr>
      <vt:lpstr>What is the greatest gift God has given to you—what’s in your boat? Are you a potato?  Have you buried your treasure (e.g. because of comparison, fear and sloth)?   What might tempt you to stay in the boat?   Imagine you and God are reviewing your life together: how could you take steps to minimise the regret factor at the end of your life? </vt:lpstr>
      <vt:lpstr>American Dream “The American Dream is the belief that anyone, regardless of where they were born or what class they were born into, can attain their own version of success in a society where upward mobility is possible for everyone. The American Dream is achieved through sacrifice, risk-taking and hard work, not by chance.”   Apparently invented in 1931 by historian James Truslow Adams</vt:lpstr>
      <vt:lpstr>Summary</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Hutt</dc:creator>
  <cp:lastModifiedBy>Julia Rose</cp:lastModifiedBy>
  <cp:revision>38</cp:revision>
  <dcterms:created xsi:type="dcterms:W3CDTF">2017-07-03T12:47:55Z</dcterms:created>
  <dcterms:modified xsi:type="dcterms:W3CDTF">2019-05-23T21:33:48Z</dcterms:modified>
</cp:coreProperties>
</file>