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 id="273" r:id="rId3"/>
    <p:sldId id="272" r:id="rId4"/>
    <p:sldId id="256" r:id="rId5"/>
    <p:sldId id="268" r:id="rId6"/>
    <p:sldId id="257" r:id="rId7"/>
    <p:sldId id="259" r:id="rId8"/>
    <p:sldId id="262" r:id="rId9"/>
    <p:sldId id="263" r:id="rId10"/>
    <p:sldId id="264" r:id="rId11"/>
    <p:sldId id="265" r:id="rId12"/>
    <p:sldId id="266" r:id="rId13"/>
    <p:sldId id="267" r:id="rId14"/>
    <p:sldId id="271"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7C6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91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7D290233-0DD1-4A80-BB1E-9ADC3556DBB6}" type="datetimeFigureOut">
              <a:rPr lang="en-US" smtClean="0"/>
              <a:t>5/23/2019</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fld id="{CFE4BAC9-6D41-4691-9299-18EF07EF01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290233-0DD1-4A80-BB1E-9ADC3556DBB6}"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7D290233-0DD1-4A80-BB1E-9ADC3556DBB6}" type="datetimeFigureOut">
              <a:rPr lang="en-US" smtClean="0"/>
              <a:t>5/23/2019</a:t>
            </a:fld>
            <a:endParaRPr lang="en-US"/>
          </a:p>
        </p:txBody>
      </p:sp>
      <p:sp>
        <p:nvSpPr>
          <p:cNvPr id="5" name="Footer Placeholder 4"/>
          <p:cNvSpPr>
            <a:spLocks noGrp="1"/>
          </p:cNvSpPr>
          <p:nvPr>
            <p:ph type="ftr" sz="quarter" idx="11"/>
          </p:nvPr>
        </p:nvSpPr>
        <p:spPr>
          <a:xfrm>
            <a:off x="5638800" y="6124401"/>
            <a:ext cx="2895600" cy="257810"/>
          </a:xfrm>
        </p:spPr>
        <p:txBody>
          <a:bodyPr/>
          <a:lstStyle/>
          <a:p>
            <a:endParaRPr lang="en-US"/>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290233-0DD1-4A80-BB1E-9ADC3556DBB6}"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D290233-0DD1-4A80-BB1E-9ADC3556DBB6}"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7D290233-0DD1-4A80-BB1E-9ADC3556DBB6}" type="datetimeFigureOut">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D290233-0DD1-4A80-BB1E-9ADC3556DBB6}" type="datetimeFigureOut">
              <a:rPr lang="en-US" smtClean="0"/>
              <a:t>5/23/2019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7D290233-0DD1-4A80-BB1E-9ADC3556DBB6}" type="datetimeFigureOut">
              <a:rPr lang="en-US" smtClean="0"/>
              <a:t>5/23/2019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7D290233-0DD1-4A80-BB1E-9ADC3556DBB6}"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290233-0DD1-4A80-BB1E-9ADC3556DBB6}"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290233-0DD1-4A80-BB1E-9ADC3556DBB6}"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BAC9-6D41-4691-9299-18EF07EF017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7D290233-0DD1-4A80-BB1E-9ADC3556DBB6}" type="datetimeFigureOut">
              <a:rPr lang="en-US" smtClean="0"/>
              <a:t>5/23/2019</a:t>
            </a:fld>
            <a:endParaRPr lang="en-US"/>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CFE4BAC9-6D41-4691-9299-18EF07EF01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4001" y="1123950"/>
            <a:ext cx="7342188" cy="1924050"/>
          </a:xfrm>
        </p:spPr>
        <p:txBody>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Firm Foundations</a:t>
            </a:r>
            <a:r>
              <a:rPr lang="en-GB" sz="4000" b="1" dirty="0"/>
              <a:t/>
            </a:r>
            <a:br>
              <a:rPr lang="en-GB" sz="4000" b="1" dirty="0"/>
            </a:br>
            <a:endParaRPr lang="en-US" sz="4000" b="1" dirty="0"/>
          </a:p>
        </p:txBody>
      </p:sp>
      <p:sp>
        <p:nvSpPr>
          <p:cNvPr id="3" name="Subtitle 2"/>
          <p:cNvSpPr>
            <a:spLocks noGrp="1"/>
          </p:cNvSpPr>
          <p:nvPr>
            <p:ph type="subTitle" idx="1"/>
          </p:nvPr>
        </p:nvSpPr>
        <p:spPr/>
        <p:txBody>
          <a:bodyPr>
            <a:noAutofit/>
          </a:bodyPr>
          <a:lstStyle/>
          <a:p>
            <a:pPr algn="l"/>
            <a:endParaRPr lang="en-GB" sz="3600"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40908" y="412446"/>
            <a:ext cx="21352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9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Firm Foundations</a:t>
            </a:r>
            <a:r>
              <a:rPr lang="en-GB" sz="3600" b="1" dirty="0"/>
              <a:t/>
            </a:r>
            <a:br>
              <a:rPr lang="en-GB" sz="3600" b="1" dirty="0"/>
            </a:br>
            <a:endParaRPr lang="en-US" dirty="0"/>
          </a:p>
        </p:txBody>
      </p:sp>
      <p:pic>
        <p:nvPicPr>
          <p:cNvPr id="4" name="Content Placeholder 3" descr="Ben.png"/>
          <p:cNvPicPr>
            <a:picLocks noGrp="1" noChangeAspect="1"/>
          </p:cNvPicPr>
          <p:nvPr>
            <p:ph idx="1"/>
          </p:nvPr>
        </p:nvPicPr>
        <p:blipFill>
          <a:blip r:embed="rId2" cstate="email">
            <a:extLst>
              <a:ext uri="{28A0092B-C50C-407E-A947-70E740481C1C}">
                <a14:useLocalDpi xmlns:a14="http://schemas.microsoft.com/office/drawing/2010/main" val="0"/>
              </a:ext>
            </a:extLst>
          </a:blip>
          <a:srcRect l="28" r="28"/>
          <a:stretch>
            <a:fillRect/>
          </a:stretch>
        </p:blipFill>
        <p:spPr/>
      </p:pic>
      <p:sp>
        <p:nvSpPr>
          <p:cNvPr id="3" name="Oval 2"/>
          <p:cNvSpPr/>
          <p:nvPr/>
        </p:nvSpPr>
        <p:spPr>
          <a:xfrm>
            <a:off x="4750054" y="2693052"/>
            <a:ext cx="258991" cy="265814"/>
          </a:xfrm>
          <a:prstGeom prst="ellipse">
            <a:avLst/>
          </a:prstGeom>
          <a:solidFill>
            <a:schemeClr val="accent2">
              <a:lumMod val="60000"/>
              <a:lumOff val="40000"/>
            </a:schemeClr>
          </a:solidFill>
          <a:ln>
            <a:noFill/>
          </a:ln>
          <a:effectLst>
            <a:outerShdw blurRad="63500" sx="101000" sy="101000" algn="ctr" rotWithShape="0">
              <a:srgbClr val="000000">
                <a:alpha val="40000"/>
              </a:srgb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50087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0524 2.JPG"/>
          <p:cNvPicPr>
            <a:picLocks noGrp="1" noChangeAspect="1"/>
          </p:cNvPicPr>
          <p:nvPr>
            <p:ph idx="1"/>
          </p:nvPr>
        </p:nvPicPr>
        <p:blipFill>
          <a:blip r:embed="rId2" cstate="email">
            <a:extLst>
              <a:ext uri="{28A0092B-C50C-407E-A947-70E740481C1C}">
                <a14:useLocalDpi xmlns:a14="http://schemas.microsoft.com/office/drawing/2010/main" val="0"/>
              </a:ext>
            </a:extLst>
          </a:blip>
          <a:srcRect t="23233" b="23233"/>
          <a:stretch>
            <a:fillRect/>
          </a:stretch>
        </p:blipFill>
        <p:spPr>
          <a:xfrm rot="5400000">
            <a:off x="1264892" y="1725558"/>
            <a:ext cx="6457460" cy="3456632"/>
          </a:xfrm>
        </p:spPr>
      </p:pic>
      <p:sp>
        <p:nvSpPr>
          <p:cNvPr id="5" name="Oval 4"/>
          <p:cNvSpPr/>
          <p:nvPr/>
        </p:nvSpPr>
        <p:spPr>
          <a:xfrm>
            <a:off x="4244454" y="1719617"/>
            <a:ext cx="1003110" cy="648269"/>
          </a:xfrm>
          <a:prstGeom prst="ellipse">
            <a:avLst/>
          </a:prstGeom>
          <a:solidFill>
            <a:srgbClr val="C77C61"/>
          </a:solidFill>
          <a:ln>
            <a:noFill/>
          </a:ln>
          <a:effectLst>
            <a:outerShdw blurRad="63500" sx="101000" sy="101000" algn="ctr" rotWithShape="0">
              <a:srgbClr val="000000">
                <a:alpha val="40000"/>
              </a:srgbClr>
            </a:outerShdw>
            <a:softEdge rad="317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3235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4001" y="1123950"/>
            <a:ext cx="7342188" cy="1924050"/>
          </a:xfrm>
        </p:spPr>
        <p:txBody>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Firm Foundations</a:t>
            </a:r>
            <a:r>
              <a:rPr lang="en-GB" sz="4000" b="1" dirty="0"/>
              <a:t/>
            </a:r>
            <a:br>
              <a:rPr lang="en-GB" sz="4000" b="1" dirty="0"/>
            </a:br>
            <a:endParaRPr lang="en-US" sz="4000" b="1" dirty="0"/>
          </a:p>
        </p:txBody>
      </p:sp>
      <p:sp>
        <p:nvSpPr>
          <p:cNvPr id="3" name="Subtitle 2"/>
          <p:cNvSpPr>
            <a:spLocks noGrp="1"/>
          </p:cNvSpPr>
          <p:nvPr>
            <p:ph type="subTitle" idx="1"/>
          </p:nvPr>
        </p:nvSpPr>
        <p:spPr/>
        <p:txBody>
          <a:bodyPr>
            <a:noAutofit/>
          </a:bodyPr>
          <a:lstStyle/>
          <a:p>
            <a:pPr algn="l"/>
            <a:r>
              <a:rPr lang="en-GB" sz="3600" dirty="0" smtClean="0"/>
              <a:t>A People of Word and Spirit</a:t>
            </a:r>
            <a:endParaRPr lang="en-GB" sz="3600"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40908" y="412446"/>
            <a:ext cx="21352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47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Love His Word</a:t>
            </a:r>
            <a:endParaRPr lang="en-US" dirty="0"/>
          </a:p>
        </p:txBody>
      </p:sp>
      <p:sp>
        <p:nvSpPr>
          <p:cNvPr id="3" name="Content Placeholder 2"/>
          <p:cNvSpPr>
            <a:spLocks noGrp="1"/>
          </p:cNvSpPr>
          <p:nvPr>
            <p:ph idx="1"/>
          </p:nvPr>
        </p:nvSpPr>
        <p:spPr/>
        <p:txBody>
          <a:bodyPr/>
          <a:lstStyle/>
          <a:p>
            <a:r>
              <a:rPr lang="en-US" dirty="0"/>
              <a:t>Tim 3:16: ‘all scripture is God breathed and useful for teaching, rebuking, correcting and training in righteousness’. </a:t>
            </a:r>
            <a:endParaRPr lang="en-US" dirty="0" smtClean="0"/>
          </a:p>
          <a:p>
            <a:r>
              <a:rPr lang="en-US" dirty="0"/>
              <a:t> Ps 12:</a:t>
            </a:r>
            <a:r>
              <a:rPr lang="en-US" dirty="0" smtClean="0"/>
              <a:t>6: </a:t>
            </a:r>
            <a:r>
              <a:rPr lang="en-US" dirty="0"/>
              <a:t>“The words of the LORD are pure words, like silver refined in a furnace on the ground, purified seven times.”</a:t>
            </a:r>
            <a:r>
              <a:rPr lang="en-GB" dirty="0"/>
              <a:t> </a:t>
            </a:r>
            <a:endParaRPr lang="en-US"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30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smtClean="0"/>
              <a:t/>
            </a:r>
            <a:br>
              <a:rPr lang="en-US" sz="2700" dirty="0" smtClean="0"/>
            </a:br>
            <a:r>
              <a:rPr lang="en-US" sz="2700" dirty="0"/>
              <a:t/>
            </a:r>
            <a:br>
              <a:rPr lang="en-US" sz="2700" dirty="0"/>
            </a:br>
            <a:r>
              <a:rPr lang="en-US" sz="5300" dirty="0" smtClean="0"/>
              <a:t>Filled with His Spirit</a:t>
            </a:r>
            <a:r>
              <a:rPr lang="en-GB" sz="5300" dirty="0"/>
              <a:t/>
            </a:r>
            <a:br>
              <a:rPr lang="en-GB" sz="5300" dirty="0"/>
            </a:br>
            <a:endParaRPr lang="en-US" sz="5300" dirty="0"/>
          </a:p>
        </p:txBody>
      </p:sp>
      <p:sp>
        <p:nvSpPr>
          <p:cNvPr id="3" name="Content Placeholder 2"/>
          <p:cNvSpPr>
            <a:spLocks noGrp="1"/>
          </p:cNvSpPr>
          <p:nvPr>
            <p:ph idx="1"/>
          </p:nvPr>
        </p:nvSpPr>
        <p:spPr/>
        <p:txBody>
          <a:bodyPr>
            <a:normAutofit fontScale="77500" lnSpcReduction="20000"/>
          </a:bodyPr>
          <a:lstStyle/>
          <a:p>
            <a:r>
              <a:rPr lang="en-US" sz="3200" dirty="0"/>
              <a:t>Acts 1:8</a:t>
            </a:r>
            <a:r>
              <a:rPr lang="en-GB" sz="3200" dirty="0"/>
              <a:t/>
            </a:r>
            <a:br>
              <a:rPr lang="en-GB" sz="3200" dirty="0"/>
            </a:br>
            <a:r>
              <a:rPr lang="en-US" sz="3200" dirty="0"/>
              <a:t>But you will receive power when the Holy Spirit has come upon you, and you will be my witnesses</a:t>
            </a:r>
            <a:r>
              <a:rPr lang="en-US" sz="3200" dirty="0" smtClean="0"/>
              <a:t>.</a:t>
            </a:r>
          </a:p>
          <a:p>
            <a:r>
              <a:rPr lang="en-US" sz="3200" dirty="0" smtClean="0"/>
              <a:t>You </a:t>
            </a:r>
            <a:r>
              <a:rPr lang="en-US" sz="3200" dirty="0"/>
              <a:t>– its personal</a:t>
            </a:r>
            <a:endParaRPr lang="en-GB" sz="3200" dirty="0"/>
          </a:p>
          <a:p>
            <a:r>
              <a:rPr lang="en-US" sz="3200" dirty="0"/>
              <a:t>Will – its definite</a:t>
            </a:r>
            <a:endParaRPr lang="en-GB" sz="3200" dirty="0"/>
          </a:p>
          <a:p>
            <a:r>
              <a:rPr lang="en-US" sz="3200" dirty="0"/>
              <a:t>Receive – a gift</a:t>
            </a:r>
            <a:endParaRPr lang="en-GB" sz="3200" dirty="0"/>
          </a:p>
          <a:p>
            <a:r>
              <a:rPr lang="en-US" sz="3200" dirty="0"/>
              <a:t>Power – ‘</a:t>
            </a:r>
            <a:r>
              <a:rPr lang="en-GB" sz="3200" dirty="0"/>
              <a:t>the ability or capacity to do something’</a:t>
            </a:r>
          </a:p>
          <a:p>
            <a:r>
              <a:rPr lang="en-US" sz="3200" dirty="0"/>
              <a:t>Witnesses – purpose</a:t>
            </a:r>
            <a:endParaRPr lang="en-GB" sz="3200" dirty="0"/>
          </a:p>
          <a:p>
            <a:endParaRPr lang="en-US"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78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951" y="244158"/>
            <a:ext cx="7817524" cy="1339850"/>
          </a:xfrm>
        </p:spPr>
        <p:txBody>
          <a:bodyPr>
            <a:noAutofit/>
          </a:bodyPr>
          <a:lstStyle/>
          <a:p>
            <a:r>
              <a:rPr lang="en-US" sz="3600" dirty="0"/>
              <a:t>Gordon Fee – Paul, The Spirit and the People of God</a:t>
            </a:r>
            <a:r>
              <a:rPr lang="en-GB" sz="3600" dirty="0"/>
              <a:t/>
            </a:r>
            <a:br>
              <a:rPr lang="en-GB" sz="3600" dirty="0"/>
            </a:br>
            <a:endParaRPr lang="en-US" sz="3600" dirty="0"/>
          </a:p>
        </p:txBody>
      </p:sp>
      <p:pic>
        <p:nvPicPr>
          <p:cNvPr id="4" name="Picture 10" descr="Logo.png"/>
          <p:cNvPicPr>
            <a:picLocks noGrp="1" noChangeAspect="1"/>
          </p:cNvPicPr>
          <p:nvPr>
            <p:ph idx="1"/>
          </p:nvPr>
        </p:nvPicPr>
        <p:blipFill>
          <a:blip r:embed="rId2">
            <a:extLst>
              <a:ext uri="{28A0092B-C50C-407E-A947-70E740481C1C}">
                <a14:useLocalDpi xmlns:a14="http://schemas.microsoft.com/office/drawing/2010/main" val="0"/>
              </a:ext>
            </a:extLst>
          </a:blip>
          <a:srcRect t="38798" b="38798"/>
          <a:stretch>
            <a:fillRect/>
          </a:stretch>
        </p:blipFill>
        <p:spPr bwMode="auto">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10" descr="Logo.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85264" y="579840"/>
            <a:ext cx="1891267"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427951" y="1859340"/>
            <a:ext cx="8048238" cy="3970318"/>
          </a:xfrm>
          <a:prstGeom prst="rect">
            <a:avLst/>
          </a:prstGeom>
        </p:spPr>
        <p:txBody>
          <a:bodyPr wrap="square">
            <a:spAutoFit/>
          </a:bodyPr>
          <a:lstStyle/>
          <a:p>
            <a:pPr algn="ctr"/>
            <a:r>
              <a:rPr lang="en-US" sz="2800" i="1" dirty="0" smtClean="0"/>
              <a:t>If </a:t>
            </a:r>
            <a:r>
              <a:rPr lang="en-US" sz="2800" i="1" dirty="0"/>
              <a:t>the church is to be effective in our post-modern world, we need to stop paying mere lip service to the Spirit and to recapture Paul’s perspective: the Spirit as the experienced, empowering return of </a:t>
            </a:r>
            <a:r>
              <a:rPr lang="en-US" sz="2800" b="1" i="1" dirty="0"/>
              <a:t>Gods own personal presence in and among us</a:t>
            </a:r>
            <a:r>
              <a:rPr lang="en-US" sz="2800" i="1" dirty="0"/>
              <a:t>, who enables us to live as a radically eschatological people in the present world while we await the consumption. All the rest, including fruit and gifts (that is ethical life and charismatic utterances in worship), serve to that end</a:t>
            </a:r>
            <a:r>
              <a:rPr lang="en-US" sz="2800" i="1" dirty="0" smtClean="0"/>
              <a:t>.</a:t>
            </a:r>
            <a:r>
              <a:rPr lang="en-US" sz="2800" dirty="0" smtClean="0"/>
              <a:t> </a:t>
            </a:r>
            <a:endParaRPr lang="en-GB" sz="1600" dirty="0"/>
          </a:p>
        </p:txBody>
      </p:sp>
    </p:spTree>
    <p:extLst>
      <p:ext uri="{BB962C8B-B14F-4D97-AF65-F5344CB8AC3E}">
        <p14:creationId xmlns:p14="http://schemas.microsoft.com/office/powerpoint/2010/main" val="2479551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400" dirty="0"/>
              <a:t>A</a:t>
            </a:r>
            <a:r>
              <a:rPr lang="en-US" sz="4400" dirty="0" smtClean="0"/>
              <a:t>ttributes of the Holy Spirit</a:t>
            </a:r>
            <a:r>
              <a:rPr lang="en-GB" sz="4400" dirty="0"/>
              <a:t/>
            </a:r>
            <a:br>
              <a:rPr lang="en-GB" sz="4400" dirty="0"/>
            </a:br>
            <a:endParaRPr lang="en-US" sz="4400" dirty="0"/>
          </a:p>
        </p:txBody>
      </p:sp>
      <p:sp>
        <p:nvSpPr>
          <p:cNvPr id="5" name="Text Placeholder 4"/>
          <p:cNvSpPr>
            <a:spLocks noGrp="1"/>
          </p:cNvSpPr>
          <p:nvPr>
            <p:ph type="body" idx="1"/>
          </p:nvPr>
        </p:nvSpPr>
        <p:spPr/>
        <p:txBody>
          <a:bodyPr/>
          <a:lstStyle/>
          <a:p>
            <a:endParaRPr lang="en-US" dirty="0" smtClean="0"/>
          </a:p>
          <a:p>
            <a:endParaRPr lang="en-US" dirty="0" smtClean="0"/>
          </a:p>
          <a:p>
            <a:endParaRPr lang="en-US" dirty="0"/>
          </a:p>
          <a:p>
            <a:endParaRPr lang="en-US" dirty="0"/>
          </a:p>
        </p:txBody>
      </p:sp>
      <p:sp>
        <p:nvSpPr>
          <p:cNvPr id="3" name="Content Placeholder 2"/>
          <p:cNvSpPr>
            <a:spLocks noGrp="1"/>
          </p:cNvSpPr>
          <p:nvPr>
            <p:ph sz="half" idx="2"/>
          </p:nvPr>
        </p:nvSpPr>
        <p:spPr>
          <a:xfrm>
            <a:off x="632301" y="1754709"/>
            <a:ext cx="3566160" cy="4320654"/>
          </a:xfrm>
        </p:spPr>
        <p:txBody>
          <a:bodyPr>
            <a:normAutofit fontScale="55000" lnSpcReduction="20000"/>
          </a:bodyPr>
          <a:lstStyle/>
          <a:p>
            <a:pPr lvl="0"/>
            <a:r>
              <a:rPr lang="en-US" sz="5100" dirty="0" smtClean="0"/>
              <a:t>Omnipresent </a:t>
            </a:r>
            <a:r>
              <a:rPr lang="en-US" sz="5100" dirty="0"/>
              <a:t>(all present) - Ps 139:</a:t>
            </a:r>
            <a:r>
              <a:rPr lang="en-US" sz="5100" dirty="0" smtClean="0"/>
              <a:t>7</a:t>
            </a:r>
            <a:endParaRPr lang="en-GB" sz="5100" dirty="0"/>
          </a:p>
          <a:p>
            <a:pPr lvl="0"/>
            <a:r>
              <a:rPr lang="en-US" sz="5100" dirty="0" smtClean="0"/>
              <a:t>Omnipotent </a:t>
            </a:r>
            <a:r>
              <a:rPr lang="en-US" sz="5100" dirty="0"/>
              <a:t>(all powerful) - Luke 1:35</a:t>
            </a:r>
            <a:endParaRPr lang="en-GB" sz="5100" dirty="0"/>
          </a:p>
          <a:p>
            <a:pPr lvl="0"/>
            <a:r>
              <a:rPr lang="en-US" sz="5100" dirty="0"/>
              <a:t>Omniscient (all knowing)  - I </a:t>
            </a:r>
            <a:r>
              <a:rPr lang="en-US" sz="5100" dirty="0" err="1"/>
              <a:t>Cor</a:t>
            </a:r>
            <a:r>
              <a:rPr lang="en-US" sz="5100" dirty="0"/>
              <a:t> 2:9-10</a:t>
            </a:r>
            <a:endParaRPr lang="en-GB" sz="5100" dirty="0"/>
          </a:p>
          <a:p>
            <a:pPr lvl="0"/>
            <a:r>
              <a:rPr lang="en-US" sz="5100" dirty="0"/>
              <a:t>Eternal - </a:t>
            </a:r>
            <a:r>
              <a:rPr lang="en-US" sz="5100" dirty="0" err="1"/>
              <a:t>Heb</a:t>
            </a:r>
            <a:r>
              <a:rPr lang="en-US" sz="5100" dirty="0"/>
              <a:t> 9:14</a:t>
            </a:r>
            <a:endParaRPr lang="en-GB" sz="5100" dirty="0"/>
          </a:p>
          <a:p>
            <a:pPr marL="0" indent="0">
              <a:buNone/>
            </a:pPr>
            <a:endParaRPr lang="en-US" dirty="0"/>
          </a:p>
        </p:txBody>
      </p:sp>
      <p:sp>
        <p:nvSpPr>
          <p:cNvPr id="6" name="Text Placeholder 5"/>
          <p:cNvSpPr>
            <a:spLocks noGrp="1"/>
          </p:cNvSpPr>
          <p:nvPr>
            <p:ph type="body" sz="quarter" idx="3"/>
          </p:nvPr>
        </p:nvSpPr>
        <p:spPr>
          <a:xfrm>
            <a:off x="4945539" y="1708990"/>
            <a:ext cx="3420212" cy="45719"/>
          </a:xfrm>
        </p:spPr>
        <p:txBody>
          <a:bodyPr/>
          <a:lstStyle/>
          <a:p>
            <a:endParaRPr lang="en-US" dirty="0"/>
          </a:p>
        </p:txBody>
      </p:sp>
      <p:sp>
        <p:nvSpPr>
          <p:cNvPr id="7" name="Content Placeholder 6"/>
          <p:cNvSpPr>
            <a:spLocks noGrp="1"/>
          </p:cNvSpPr>
          <p:nvPr>
            <p:ph sz="quarter" idx="4"/>
          </p:nvPr>
        </p:nvSpPr>
        <p:spPr>
          <a:xfrm>
            <a:off x="4945539" y="1754710"/>
            <a:ext cx="3566160" cy="4320654"/>
          </a:xfrm>
        </p:spPr>
        <p:txBody>
          <a:bodyPr>
            <a:normAutofit lnSpcReduction="10000"/>
          </a:bodyPr>
          <a:lstStyle/>
          <a:p>
            <a:pPr lvl="0"/>
            <a:r>
              <a:rPr lang="en-US" sz="2800" dirty="0"/>
              <a:t>Truth - 1 </a:t>
            </a:r>
            <a:r>
              <a:rPr lang="en-US" sz="2800" dirty="0" err="1"/>
              <a:t>Jn</a:t>
            </a:r>
            <a:r>
              <a:rPr lang="en-US" sz="2800" dirty="0"/>
              <a:t> 5:6</a:t>
            </a:r>
            <a:endParaRPr lang="en-GB" sz="2800" dirty="0"/>
          </a:p>
          <a:p>
            <a:pPr lvl="0"/>
            <a:r>
              <a:rPr lang="en-US" sz="2800" dirty="0"/>
              <a:t>Holy – Luke 11:13</a:t>
            </a:r>
            <a:endParaRPr lang="en-GB" sz="2800" dirty="0"/>
          </a:p>
          <a:p>
            <a:pPr lvl="0"/>
            <a:r>
              <a:rPr lang="en-US" sz="2800" dirty="0"/>
              <a:t>The Spirit of Truth - </a:t>
            </a:r>
            <a:r>
              <a:rPr lang="en-US" sz="2800" dirty="0" err="1"/>
              <a:t>Jn</a:t>
            </a:r>
            <a:r>
              <a:rPr lang="en-US" sz="2800" dirty="0"/>
              <a:t> 16:13</a:t>
            </a:r>
            <a:endParaRPr lang="en-GB" sz="2800" dirty="0"/>
          </a:p>
          <a:p>
            <a:pPr lvl="0"/>
            <a:r>
              <a:rPr lang="en-US" sz="2800" dirty="0"/>
              <a:t>The Spirit of Love - Romans 15:30</a:t>
            </a:r>
            <a:endParaRPr lang="en-GB" sz="2800" dirty="0"/>
          </a:p>
          <a:p>
            <a:pPr lvl="0"/>
            <a:r>
              <a:rPr lang="en-US" sz="2800" dirty="0"/>
              <a:t>The Spirit of Holiness - Rom 1:4</a:t>
            </a:r>
            <a:endParaRPr lang="en-GB" sz="2800" dirty="0"/>
          </a:p>
          <a:p>
            <a:endParaRPr lang="en-US" dirty="0"/>
          </a:p>
        </p:txBody>
      </p:sp>
      <p:pic>
        <p:nvPicPr>
          <p:cNvPr id="8"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023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4400" dirty="0"/>
              <a:t>The work of the Holy Spirit:</a:t>
            </a:r>
            <a:r>
              <a:rPr lang="en-GB" sz="4400" dirty="0"/>
              <a:t/>
            </a:r>
            <a:br>
              <a:rPr lang="en-GB" sz="4400" dirty="0"/>
            </a:br>
            <a:endParaRPr lang="en-US" sz="4400" dirty="0"/>
          </a:p>
        </p:txBody>
      </p:sp>
      <p:sp>
        <p:nvSpPr>
          <p:cNvPr id="8" name="Content Placeholder 7"/>
          <p:cNvSpPr>
            <a:spLocks noGrp="1"/>
          </p:cNvSpPr>
          <p:nvPr>
            <p:ph idx="1"/>
          </p:nvPr>
        </p:nvSpPr>
        <p:spPr/>
        <p:txBody>
          <a:bodyPr/>
          <a:lstStyle/>
          <a:p>
            <a:pPr lvl="0"/>
            <a:r>
              <a:rPr lang="en-US" sz="2800" dirty="0" smtClean="0"/>
              <a:t>Creation </a:t>
            </a:r>
            <a:r>
              <a:rPr lang="en-US" sz="2800" dirty="0"/>
              <a:t>- Gen 1:2</a:t>
            </a:r>
            <a:endParaRPr lang="en-GB" sz="2800" dirty="0"/>
          </a:p>
          <a:p>
            <a:pPr lvl="0"/>
            <a:r>
              <a:rPr lang="en-US" sz="2800" dirty="0"/>
              <a:t>Sustaining life - Ps 104:29/30</a:t>
            </a:r>
            <a:endParaRPr lang="en-GB" sz="2800" dirty="0"/>
          </a:p>
          <a:p>
            <a:pPr lvl="0"/>
            <a:r>
              <a:rPr lang="en-US" sz="2800" dirty="0"/>
              <a:t>Resurrection - Rom 8:11</a:t>
            </a:r>
            <a:endParaRPr lang="en-GB" sz="2800" dirty="0"/>
          </a:p>
          <a:p>
            <a:pPr lvl="0"/>
            <a:r>
              <a:rPr lang="en-US" sz="2800" dirty="0"/>
              <a:t>Regeneration - Titus 3:5/6</a:t>
            </a:r>
            <a:endParaRPr lang="en-GB" sz="2800" dirty="0"/>
          </a:p>
          <a:p>
            <a:pPr marL="0" indent="0">
              <a:buNone/>
            </a:pPr>
            <a:endParaRPr lang="en-US" dirty="0"/>
          </a:p>
        </p:txBody>
      </p:sp>
      <p:pic>
        <p:nvPicPr>
          <p:cNvPr id="9"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674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Images of the Holy Spirit:</a:t>
            </a:r>
            <a:r>
              <a:rPr lang="en-GB" sz="4400" dirty="0"/>
              <a:t/>
            </a:r>
            <a:br>
              <a:rPr lang="en-GB" sz="4400" dirty="0"/>
            </a:br>
            <a:endParaRPr lang="en-US" sz="4400" dirty="0"/>
          </a:p>
        </p:txBody>
      </p:sp>
      <p:sp>
        <p:nvSpPr>
          <p:cNvPr id="3" name="Content Placeholder 2"/>
          <p:cNvSpPr>
            <a:spLocks noGrp="1"/>
          </p:cNvSpPr>
          <p:nvPr>
            <p:ph idx="1"/>
          </p:nvPr>
        </p:nvSpPr>
        <p:spPr>
          <a:xfrm>
            <a:off x="900113" y="2005001"/>
            <a:ext cx="7345363" cy="3931920"/>
          </a:xfrm>
        </p:spPr>
        <p:txBody>
          <a:bodyPr>
            <a:normAutofit fontScale="70000" lnSpcReduction="20000"/>
          </a:bodyPr>
          <a:lstStyle/>
          <a:p>
            <a:pPr marL="0" indent="0">
              <a:buNone/>
            </a:pPr>
            <a:r>
              <a:rPr lang="en-US" sz="4400" dirty="0" smtClean="0"/>
              <a:t>Wind </a:t>
            </a:r>
            <a:r>
              <a:rPr lang="en-US" sz="4400" dirty="0"/>
              <a:t>(John 3:8) – suggesting how he moves in the hearts of people </a:t>
            </a:r>
            <a:r>
              <a:rPr lang="en-US" sz="4400" dirty="0" smtClean="0"/>
              <a:t>bringing </a:t>
            </a:r>
            <a:r>
              <a:rPr lang="en-US" sz="4400" dirty="0"/>
              <a:t>faith and </a:t>
            </a:r>
            <a:r>
              <a:rPr lang="en-US" sz="4400" dirty="0" smtClean="0"/>
              <a:t>life.</a:t>
            </a:r>
            <a:endParaRPr lang="en-GB" sz="4400" dirty="0"/>
          </a:p>
          <a:p>
            <a:pPr marL="0" indent="0">
              <a:buNone/>
            </a:pPr>
            <a:r>
              <a:rPr lang="en-US" sz="4400" dirty="0" smtClean="0"/>
              <a:t>Water </a:t>
            </a:r>
            <a:r>
              <a:rPr lang="en-US" sz="4400" dirty="0"/>
              <a:t>(</a:t>
            </a:r>
            <a:r>
              <a:rPr lang="en-US" sz="4400" dirty="0" err="1"/>
              <a:t>Jn</a:t>
            </a:r>
            <a:r>
              <a:rPr lang="en-US" sz="4400" dirty="0"/>
              <a:t> 7:37/39) – communicating how the Spirit can fulfill the deepest longings of the heart, quenching spiritual thirst</a:t>
            </a:r>
            <a:endParaRPr lang="en-GB" sz="4400" dirty="0"/>
          </a:p>
          <a:p>
            <a:pPr marL="0" lvl="0" indent="0">
              <a:buNone/>
            </a:pPr>
            <a:r>
              <a:rPr lang="en-US" sz="4400" dirty="0"/>
              <a:t>Fire (Acts 2:3) – the holy presence of God – consuming what is wrong</a:t>
            </a:r>
            <a:endParaRPr lang="en-GB" sz="4400" dirty="0"/>
          </a:p>
          <a:p>
            <a:endParaRPr lang="en-US"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307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Images of the Holy Spirit:</a:t>
            </a:r>
            <a:r>
              <a:rPr lang="en-GB" sz="4400" dirty="0"/>
              <a:t/>
            </a:r>
            <a:br>
              <a:rPr lang="en-GB" sz="4400" dirty="0"/>
            </a:br>
            <a:endParaRPr lang="en-US" sz="4400" dirty="0"/>
          </a:p>
        </p:txBody>
      </p:sp>
      <p:sp>
        <p:nvSpPr>
          <p:cNvPr id="3" name="Content Placeholder 2"/>
          <p:cNvSpPr>
            <a:spLocks noGrp="1"/>
          </p:cNvSpPr>
          <p:nvPr>
            <p:ph idx="1"/>
          </p:nvPr>
        </p:nvSpPr>
        <p:spPr/>
        <p:txBody>
          <a:bodyPr>
            <a:normAutofit lnSpcReduction="10000"/>
          </a:bodyPr>
          <a:lstStyle/>
          <a:p>
            <a:pPr marL="0" lvl="0" indent="0">
              <a:buNone/>
            </a:pPr>
            <a:r>
              <a:rPr lang="en-US" sz="2800" dirty="0"/>
              <a:t>Dew (Ps 133:1/3) – gently refreshing</a:t>
            </a:r>
            <a:endParaRPr lang="en-GB" sz="2800" dirty="0"/>
          </a:p>
          <a:p>
            <a:pPr marL="0" lvl="0" indent="0">
              <a:buNone/>
            </a:pPr>
            <a:r>
              <a:rPr lang="en-US" sz="2800" dirty="0"/>
              <a:t>Oil (Ps 23:5) – associated with consecration and the supernatural anointing of the spirit</a:t>
            </a:r>
            <a:endParaRPr lang="en-GB" sz="2800" dirty="0"/>
          </a:p>
          <a:p>
            <a:pPr marL="0" lvl="0" indent="0">
              <a:buNone/>
            </a:pPr>
            <a:r>
              <a:rPr lang="en-US" sz="2800" dirty="0"/>
              <a:t>Dove (Math 3:16) – descending out of heaven as a dove</a:t>
            </a:r>
            <a:endParaRPr lang="en-GB" sz="2800" dirty="0"/>
          </a:p>
          <a:p>
            <a:pPr marL="0" lvl="0" indent="0">
              <a:buNone/>
            </a:pPr>
            <a:r>
              <a:rPr lang="en-US" sz="2800" dirty="0"/>
              <a:t>Clothing (Acts 1:8) – picture of the gift of the Spirit’s power clothing us / enabling us to live a life consistent with the gospel</a:t>
            </a:r>
            <a:endParaRPr lang="en-GB" sz="2800" dirty="0"/>
          </a:p>
          <a:p>
            <a:endParaRPr lang="en-US"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69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a:xfrm>
            <a:off x="530352" y="1249211"/>
            <a:ext cx="3008376" cy="3401568"/>
          </a:xfrm>
        </p:spPr>
        <p:txBody>
          <a:bodyPr>
            <a:normAutofit/>
          </a:bodyPr>
          <a:lstStyle/>
          <a:p>
            <a:pPr marL="0" indent="0">
              <a:buNone/>
            </a:pPr>
            <a:r>
              <a:rPr lang="en-US" sz="2800" dirty="0" smtClean="0"/>
              <a:t>The spirit </a:t>
            </a:r>
            <a:r>
              <a:rPr lang="en-US" sz="2800" i="1" dirty="0" err="1"/>
              <a:t>ruach</a:t>
            </a:r>
            <a:r>
              <a:rPr lang="en-US" sz="2800" i="1" dirty="0"/>
              <a:t> </a:t>
            </a:r>
            <a:r>
              <a:rPr lang="en-US" sz="2800" dirty="0"/>
              <a:t>of Yahweh is God’s power in action – the </a:t>
            </a:r>
            <a:r>
              <a:rPr lang="en-US" sz="2800" dirty="0" smtClean="0"/>
              <a:t>wind/</a:t>
            </a:r>
            <a:r>
              <a:rPr lang="en-US" sz="2800" dirty="0"/>
              <a:t>breath of God. </a:t>
            </a:r>
            <a:endParaRPr lang="en-US" sz="2800" dirty="0" smtClean="0"/>
          </a:p>
          <a:p>
            <a:endParaRPr lang="en-US" dirty="0"/>
          </a:p>
        </p:txBody>
      </p:sp>
    </p:spTree>
    <p:extLst>
      <p:ext uri="{BB962C8B-B14F-4D97-AF65-F5344CB8AC3E}">
        <p14:creationId xmlns:p14="http://schemas.microsoft.com/office/powerpoint/2010/main" val="1352068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GB" sz="4400" dirty="0"/>
              <a:t>David Watson – One on the Spirit</a:t>
            </a:r>
            <a:endParaRPr lang="en-US" sz="4400" dirty="0"/>
          </a:p>
        </p:txBody>
      </p:sp>
      <p:sp>
        <p:nvSpPr>
          <p:cNvPr id="6" name="Content Placeholder 5"/>
          <p:cNvSpPr>
            <a:spLocks noGrp="1"/>
          </p:cNvSpPr>
          <p:nvPr>
            <p:ph idx="1"/>
          </p:nvPr>
        </p:nvSpPr>
        <p:spPr/>
        <p:txBody>
          <a:bodyPr>
            <a:normAutofit lnSpcReduction="10000"/>
          </a:bodyPr>
          <a:lstStyle/>
          <a:p>
            <a:pPr marL="0" indent="0">
              <a:buNone/>
            </a:pPr>
            <a:r>
              <a:rPr lang="en-GB" sz="2800" i="1" dirty="0" smtClean="0"/>
              <a:t>A </a:t>
            </a:r>
            <a:r>
              <a:rPr lang="en-GB" sz="2800" i="1" dirty="0"/>
              <a:t>good test for any claims for a new work of the Spirit is this:</a:t>
            </a:r>
            <a:endParaRPr lang="en-GB" sz="2800" dirty="0"/>
          </a:p>
          <a:p>
            <a:r>
              <a:rPr lang="en-GB" sz="2800" i="1" dirty="0"/>
              <a:t>Is Christ glorified? Is Christ at the centre? If Christians claim some blessing of the Spirit, have they a new love for Jesus, a new hunger for his word, a new desire to tell others about him? These are the critical issues; and personal experiences without these Christ-centred consequences are either meaningless or counterfeit'. </a:t>
            </a:r>
            <a:endParaRPr lang="en-GB" sz="1600" dirty="0"/>
          </a:p>
          <a:p>
            <a:endParaRPr lang="en-US" dirty="0"/>
          </a:p>
        </p:txBody>
      </p:sp>
      <p:pic>
        <p:nvPicPr>
          <p:cNvPr id="7"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3654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John 7:37/38:</a:t>
            </a:r>
            <a:r>
              <a:rPr lang="en-GB" dirty="0"/>
              <a:t/>
            </a:r>
            <a:br>
              <a:rPr lang="en-GB" dirty="0"/>
            </a:br>
            <a:endParaRPr lang="en-US" dirty="0"/>
          </a:p>
        </p:txBody>
      </p:sp>
      <p:sp>
        <p:nvSpPr>
          <p:cNvPr id="3" name="Content Placeholder 2"/>
          <p:cNvSpPr>
            <a:spLocks noGrp="1"/>
          </p:cNvSpPr>
          <p:nvPr>
            <p:ph idx="1"/>
          </p:nvPr>
        </p:nvSpPr>
        <p:spPr/>
        <p:txBody>
          <a:bodyPr/>
          <a:lstStyle/>
          <a:p>
            <a:r>
              <a:rPr lang="en-US" dirty="0" smtClean="0"/>
              <a:t>“</a:t>
            </a:r>
            <a:r>
              <a:rPr lang="en-US" dirty="0"/>
              <a:t>If anyone thirsts, let him a come to me and drink. Whoever believes in me, as the Scripture has said,   ‘Out of his heart will flow rivers of living water.’” Now this he said about the Spirit, whom those who believed in him were to receive,”</a:t>
            </a:r>
            <a:endParaRPr lang="en-GB" dirty="0"/>
          </a:p>
          <a:p>
            <a:endParaRPr lang="en-US"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971458" y="579840"/>
            <a:ext cx="19326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624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4001" y="1123950"/>
            <a:ext cx="7342188" cy="1924050"/>
          </a:xfrm>
        </p:spPr>
        <p:txBody>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a:t/>
            </a:r>
            <a:br>
              <a:rPr lang="en-US" dirty="0"/>
            </a:br>
            <a:r>
              <a:rPr lang="en-US" dirty="0" smtClean="0"/>
              <a:t>Firm Foundations</a:t>
            </a:r>
            <a:r>
              <a:rPr lang="en-GB" sz="4000" b="1" dirty="0"/>
              <a:t/>
            </a:r>
            <a:br>
              <a:rPr lang="en-GB" sz="4000" b="1" dirty="0"/>
            </a:br>
            <a:endParaRPr lang="en-US" sz="4000" b="1" dirty="0"/>
          </a:p>
        </p:txBody>
      </p:sp>
      <p:sp>
        <p:nvSpPr>
          <p:cNvPr id="3" name="Subtitle 2"/>
          <p:cNvSpPr>
            <a:spLocks noGrp="1"/>
          </p:cNvSpPr>
          <p:nvPr>
            <p:ph type="subTitle" idx="1"/>
          </p:nvPr>
        </p:nvSpPr>
        <p:spPr/>
        <p:txBody>
          <a:bodyPr>
            <a:noAutofit/>
          </a:bodyPr>
          <a:lstStyle/>
          <a:p>
            <a:pPr algn="l"/>
            <a:r>
              <a:rPr lang="en-GB" sz="3600" dirty="0" smtClean="0"/>
              <a:t>A People of Word and Spirit</a:t>
            </a:r>
            <a:endParaRPr lang="en-GB" sz="3600" dirty="0"/>
          </a:p>
        </p:txBody>
      </p:sp>
      <p:pic>
        <p:nvPicPr>
          <p:cNvPr id="4" name="Picture 10" descr="Logo.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340908" y="579840"/>
            <a:ext cx="2135281" cy="6033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16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127</TotalTime>
  <Words>506</Words>
  <Application>Microsoft Office PowerPoint</Application>
  <PresentationFormat>On-screen Show (4:3)</PresentationFormat>
  <Paragraphs>50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Brush Script MT</vt:lpstr>
      <vt:lpstr>Calisto MT</vt:lpstr>
      <vt:lpstr>Capital</vt:lpstr>
      <vt:lpstr>       Firm Foundations </vt:lpstr>
      <vt:lpstr>Firm Foundations </vt:lpstr>
      <vt:lpstr>PowerPoint Presentation</vt:lpstr>
      <vt:lpstr>       Firm Foundations </vt:lpstr>
      <vt:lpstr>Love His Word</vt:lpstr>
      <vt:lpstr>  Filled with His Spirit </vt:lpstr>
      <vt:lpstr>Gordon Fee – Paul, The Spirit and the People of God </vt:lpstr>
      <vt:lpstr>Attributes of the Holy Spirit </vt:lpstr>
      <vt:lpstr>The work of the Holy Spirit: </vt:lpstr>
      <vt:lpstr>Images of the Holy Spirit: </vt:lpstr>
      <vt:lpstr>Images of the Holy Spirit: </vt:lpstr>
      <vt:lpstr>PowerPoint Presentation</vt:lpstr>
      <vt:lpstr>David Watson – One on the Spirit</vt:lpstr>
      <vt:lpstr>John 7:37/38: </vt:lpstr>
      <vt:lpstr>       Firm Foundations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Revive our Spirits  (A Spirit Filled Life)</dc:title>
  <dc:creator>Martin Aust</dc:creator>
  <cp:lastModifiedBy>Julia Rose</cp:lastModifiedBy>
  <cp:revision>21</cp:revision>
  <cp:lastPrinted>2018-01-25T19:15:35Z</cp:lastPrinted>
  <dcterms:created xsi:type="dcterms:W3CDTF">2018-01-25T18:33:43Z</dcterms:created>
  <dcterms:modified xsi:type="dcterms:W3CDTF">2019-05-23T20:40:57Z</dcterms:modified>
</cp:coreProperties>
</file>